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3"/>
  </p:notesMasterIdLst>
  <p:handoutMasterIdLst>
    <p:handoutMasterId r:id="rId14"/>
  </p:handoutMasterIdLst>
  <p:sldIdLst>
    <p:sldId id="272" r:id="rId6"/>
    <p:sldId id="275" r:id="rId7"/>
    <p:sldId id="276" r:id="rId8"/>
    <p:sldId id="277" r:id="rId9"/>
    <p:sldId id="273" r:id="rId10"/>
    <p:sldId id="256" r:id="rId11"/>
    <p:sldId id="274" r:id="rId12"/>
  </p:sldIdLst>
  <p:sldSz cx="9144000" cy="5143500" type="screen16x9"/>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78">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33"/>
    <a:srgbClr val="FF0000"/>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598" autoAdjust="0"/>
  </p:normalViewPr>
  <p:slideViewPr>
    <p:cSldViewPr snapToGrid="0">
      <p:cViewPr varScale="1">
        <p:scale>
          <a:sx n="84" d="100"/>
          <a:sy n="84" d="100"/>
        </p:scale>
        <p:origin x="804" y="56"/>
      </p:cViewPr>
      <p:guideLst>
        <p:guide orient="horz" pos="1620"/>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49" d="100"/>
          <a:sy n="49" d="100"/>
        </p:scale>
        <p:origin x="-1512" y="-90"/>
      </p:cViewPr>
      <p:guideLst>
        <p:guide orient="horz" pos="2932"/>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14" Type="http://schemas.openxmlformats.org/officeDocument/2006/relationships/handoutMaster" Target="handoutMasters/handoutMaster1.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1"/>
            <a:ext cx="3042969" cy="464814"/>
          </a:xfrm>
          <a:prstGeom prst="rect">
            <a:avLst/>
          </a:prstGeom>
          <a:noFill/>
          <a:ln w="9525">
            <a:noFill/>
            <a:miter lim="800000"/>
            <a:headEnd/>
            <a:tailEnd/>
          </a:ln>
          <a:effectLst/>
        </p:spPr>
        <p:txBody>
          <a:bodyPr vert="horz" wrap="square" lIns="92429" tIns="46214" rIns="92429" bIns="46214" numCol="1" anchor="t" anchorCtr="0" compatLnSpc="1">
            <a:prstTxWarp prst="textNoShape">
              <a:avLst/>
            </a:prstTxWarp>
          </a:bodyPr>
          <a:lstStyle>
            <a:lvl1pPr>
              <a:defRPr sz="1200"/>
            </a:lvl1pPr>
          </a:lstStyle>
          <a:p>
            <a:pPr>
              <a:defRPr/>
            </a:pPr>
            <a:endParaRPr lang="en-US"/>
          </a:p>
        </p:txBody>
      </p:sp>
      <p:sp>
        <p:nvSpPr>
          <p:cNvPr id="122883" name="Rectangle 3"/>
          <p:cNvSpPr>
            <a:spLocks noGrp="1" noChangeArrowheads="1"/>
          </p:cNvSpPr>
          <p:nvPr>
            <p:ph type="dt" sz="quarter" idx="1"/>
          </p:nvPr>
        </p:nvSpPr>
        <p:spPr bwMode="auto">
          <a:xfrm>
            <a:off x="3978525" y="1"/>
            <a:ext cx="3042968" cy="464814"/>
          </a:xfrm>
          <a:prstGeom prst="rect">
            <a:avLst/>
          </a:prstGeom>
          <a:noFill/>
          <a:ln w="9525">
            <a:noFill/>
            <a:miter lim="800000"/>
            <a:headEnd/>
            <a:tailEnd/>
          </a:ln>
          <a:effectLst/>
        </p:spPr>
        <p:txBody>
          <a:bodyPr vert="horz" wrap="square" lIns="92429" tIns="46214" rIns="92429" bIns="46214" numCol="1" anchor="t" anchorCtr="0" compatLnSpc="1">
            <a:prstTxWarp prst="textNoShape">
              <a:avLst/>
            </a:prstTxWarp>
          </a:bodyPr>
          <a:lstStyle>
            <a:lvl1pPr algn="r">
              <a:defRPr sz="1200"/>
            </a:lvl1pPr>
          </a:lstStyle>
          <a:p>
            <a:pPr>
              <a:defRPr/>
            </a:pPr>
            <a:endParaRPr lang="en-US"/>
          </a:p>
        </p:txBody>
      </p:sp>
      <p:sp>
        <p:nvSpPr>
          <p:cNvPr id="122884" name="Rectangle 4"/>
          <p:cNvSpPr>
            <a:spLocks noGrp="1" noChangeArrowheads="1"/>
          </p:cNvSpPr>
          <p:nvPr>
            <p:ph type="ftr" sz="quarter" idx="2"/>
          </p:nvPr>
        </p:nvSpPr>
        <p:spPr bwMode="auto">
          <a:xfrm>
            <a:off x="0" y="8842684"/>
            <a:ext cx="3042969" cy="464814"/>
          </a:xfrm>
          <a:prstGeom prst="rect">
            <a:avLst/>
          </a:prstGeom>
          <a:noFill/>
          <a:ln w="9525">
            <a:noFill/>
            <a:miter lim="800000"/>
            <a:headEnd/>
            <a:tailEnd/>
          </a:ln>
          <a:effectLst/>
        </p:spPr>
        <p:txBody>
          <a:bodyPr vert="horz" wrap="square" lIns="92429" tIns="46214" rIns="92429" bIns="46214" numCol="1" anchor="b" anchorCtr="0" compatLnSpc="1">
            <a:prstTxWarp prst="textNoShape">
              <a:avLst/>
            </a:prstTxWarp>
          </a:bodyPr>
          <a:lstStyle>
            <a:lvl1pPr>
              <a:defRPr sz="1200"/>
            </a:lvl1pPr>
          </a:lstStyle>
          <a:p>
            <a:pPr>
              <a:defRPr/>
            </a:pPr>
            <a:endParaRPr lang="en-US"/>
          </a:p>
        </p:txBody>
      </p:sp>
      <p:sp>
        <p:nvSpPr>
          <p:cNvPr id="122885" name="Rectangle 5"/>
          <p:cNvSpPr>
            <a:spLocks noGrp="1" noChangeArrowheads="1"/>
          </p:cNvSpPr>
          <p:nvPr>
            <p:ph type="sldNum" sz="quarter" idx="3"/>
          </p:nvPr>
        </p:nvSpPr>
        <p:spPr bwMode="auto">
          <a:xfrm>
            <a:off x="3978525" y="8842684"/>
            <a:ext cx="3042968" cy="464814"/>
          </a:xfrm>
          <a:prstGeom prst="rect">
            <a:avLst/>
          </a:prstGeom>
          <a:noFill/>
          <a:ln w="9525">
            <a:noFill/>
            <a:miter lim="800000"/>
            <a:headEnd/>
            <a:tailEnd/>
          </a:ln>
          <a:effectLst/>
        </p:spPr>
        <p:txBody>
          <a:bodyPr vert="horz" wrap="square" lIns="92429" tIns="46214" rIns="92429" bIns="46214" numCol="1" anchor="b" anchorCtr="0" compatLnSpc="1">
            <a:prstTxWarp prst="textNoShape">
              <a:avLst/>
            </a:prstTxWarp>
          </a:bodyPr>
          <a:lstStyle>
            <a:lvl1pPr algn="r">
              <a:defRPr sz="12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1"/>
            <a:ext cx="3042969" cy="464814"/>
          </a:xfrm>
          <a:prstGeom prst="rect">
            <a:avLst/>
          </a:prstGeom>
          <a:noFill/>
          <a:ln w="9525">
            <a:noFill/>
            <a:miter lim="800000"/>
            <a:headEnd/>
            <a:tailEnd/>
          </a:ln>
          <a:effectLst/>
        </p:spPr>
        <p:txBody>
          <a:bodyPr vert="horz" wrap="square" lIns="92429" tIns="46214" rIns="92429" bIns="46214" numCol="1" anchor="t" anchorCtr="0" compatLnSpc="1">
            <a:prstTxWarp prst="textNoShape">
              <a:avLst/>
            </a:prstTxWarp>
          </a:bodyPr>
          <a:lstStyle>
            <a:lvl1pPr>
              <a:defRPr sz="1200"/>
            </a:lvl1pPr>
          </a:lstStyle>
          <a:p>
            <a:pPr>
              <a:defRPr/>
            </a:pPr>
            <a:endParaRPr lang="en-US"/>
          </a:p>
        </p:txBody>
      </p:sp>
      <p:sp>
        <p:nvSpPr>
          <p:cNvPr id="121859" name="Rectangle 3"/>
          <p:cNvSpPr>
            <a:spLocks noGrp="1" noChangeArrowheads="1"/>
          </p:cNvSpPr>
          <p:nvPr>
            <p:ph type="dt" idx="1"/>
          </p:nvPr>
        </p:nvSpPr>
        <p:spPr bwMode="auto">
          <a:xfrm>
            <a:off x="3978525" y="1"/>
            <a:ext cx="3042968" cy="464814"/>
          </a:xfrm>
          <a:prstGeom prst="rect">
            <a:avLst/>
          </a:prstGeom>
          <a:noFill/>
          <a:ln w="9525">
            <a:noFill/>
            <a:miter lim="800000"/>
            <a:headEnd/>
            <a:tailEnd/>
          </a:ln>
          <a:effectLst/>
        </p:spPr>
        <p:txBody>
          <a:bodyPr vert="horz" wrap="square" lIns="92429" tIns="46214" rIns="92429" bIns="46214" numCol="1" anchor="t" anchorCtr="0" compatLnSpc="1">
            <a:prstTxWarp prst="textNoShape">
              <a:avLst/>
            </a:prstTxWarp>
          </a:bodyPr>
          <a:lstStyle>
            <a:lvl1pPr algn="r">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407988" y="698500"/>
            <a:ext cx="6207125" cy="3490913"/>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702472" y="4422145"/>
            <a:ext cx="5618157" cy="4188133"/>
          </a:xfrm>
          <a:prstGeom prst="rect">
            <a:avLst/>
          </a:prstGeom>
          <a:noFill/>
          <a:ln w="9525">
            <a:noFill/>
            <a:miter lim="800000"/>
            <a:headEnd/>
            <a:tailEnd/>
          </a:ln>
          <a:effectLst/>
        </p:spPr>
        <p:txBody>
          <a:bodyPr vert="horz" wrap="square" lIns="92429" tIns="46214" rIns="92429" bIns="462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1862" name="Rectangle 6"/>
          <p:cNvSpPr>
            <a:spLocks noGrp="1" noChangeArrowheads="1"/>
          </p:cNvSpPr>
          <p:nvPr>
            <p:ph type="ftr" sz="quarter" idx="4"/>
          </p:nvPr>
        </p:nvSpPr>
        <p:spPr bwMode="auto">
          <a:xfrm>
            <a:off x="0" y="8842684"/>
            <a:ext cx="3042969" cy="464814"/>
          </a:xfrm>
          <a:prstGeom prst="rect">
            <a:avLst/>
          </a:prstGeom>
          <a:noFill/>
          <a:ln w="9525">
            <a:noFill/>
            <a:miter lim="800000"/>
            <a:headEnd/>
            <a:tailEnd/>
          </a:ln>
          <a:effectLst/>
        </p:spPr>
        <p:txBody>
          <a:bodyPr vert="horz" wrap="square" lIns="92429" tIns="46214" rIns="92429" bIns="46214" numCol="1" anchor="b" anchorCtr="0" compatLnSpc="1">
            <a:prstTxWarp prst="textNoShape">
              <a:avLst/>
            </a:prstTxWarp>
          </a:bodyPr>
          <a:lstStyle>
            <a:lvl1pPr>
              <a:defRPr sz="1200"/>
            </a:lvl1pPr>
          </a:lstStyle>
          <a:p>
            <a:pPr>
              <a:defRPr/>
            </a:pPr>
            <a:endParaRPr lang="en-US"/>
          </a:p>
        </p:txBody>
      </p:sp>
      <p:sp>
        <p:nvSpPr>
          <p:cNvPr id="121863" name="Rectangle 7"/>
          <p:cNvSpPr>
            <a:spLocks noGrp="1" noChangeArrowheads="1"/>
          </p:cNvSpPr>
          <p:nvPr>
            <p:ph type="sldNum" sz="quarter" idx="5"/>
          </p:nvPr>
        </p:nvSpPr>
        <p:spPr bwMode="auto">
          <a:xfrm>
            <a:off x="3978525" y="8842684"/>
            <a:ext cx="3042968" cy="464814"/>
          </a:xfrm>
          <a:prstGeom prst="rect">
            <a:avLst/>
          </a:prstGeom>
          <a:noFill/>
          <a:ln w="9525">
            <a:noFill/>
            <a:miter lim="800000"/>
            <a:headEnd/>
            <a:tailEnd/>
          </a:ln>
          <a:effectLst/>
        </p:spPr>
        <p:txBody>
          <a:bodyPr vert="horz" wrap="square" lIns="92429" tIns="46214" rIns="92429" bIns="46214" numCol="1" anchor="b" anchorCtr="0" compatLnSpc="1">
            <a:prstTxWarp prst="textNoShape">
              <a:avLst/>
            </a:prstTxWarp>
          </a:bodyPr>
          <a:lstStyle>
            <a:lvl1pPr algn="r">
              <a:defRPr sz="12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895" algn="l" rtl="0" eaLnBrk="0" fontAlgn="base" hangingPunct="0">
      <a:spcBef>
        <a:spcPct val="30000"/>
      </a:spcBef>
      <a:spcAft>
        <a:spcPct val="0"/>
      </a:spcAft>
      <a:defRPr sz="1000" kern="1200">
        <a:solidFill>
          <a:schemeClr val="tx1"/>
        </a:solidFill>
        <a:latin typeface="Arial" charset="0"/>
        <a:ea typeface="+mn-ea"/>
        <a:cs typeface="+mn-cs"/>
      </a:defRPr>
    </a:lvl2pPr>
    <a:lvl3pPr marL="761790" algn="l" rtl="0" eaLnBrk="0" fontAlgn="base" hangingPunct="0">
      <a:spcBef>
        <a:spcPct val="30000"/>
      </a:spcBef>
      <a:spcAft>
        <a:spcPct val="0"/>
      </a:spcAft>
      <a:defRPr sz="1000" kern="1200">
        <a:solidFill>
          <a:schemeClr val="tx1"/>
        </a:solidFill>
        <a:latin typeface="Arial" charset="0"/>
        <a:ea typeface="+mn-ea"/>
        <a:cs typeface="+mn-cs"/>
      </a:defRPr>
    </a:lvl3pPr>
    <a:lvl4pPr marL="1142683" algn="l" rtl="0" eaLnBrk="0" fontAlgn="base" hangingPunct="0">
      <a:spcBef>
        <a:spcPct val="30000"/>
      </a:spcBef>
      <a:spcAft>
        <a:spcPct val="0"/>
      </a:spcAft>
      <a:defRPr sz="1000" kern="1200">
        <a:solidFill>
          <a:schemeClr val="tx1"/>
        </a:solidFill>
        <a:latin typeface="Arial" charset="0"/>
        <a:ea typeface="+mn-ea"/>
        <a:cs typeface="+mn-cs"/>
      </a:defRPr>
    </a:lvl4pPr>
    <a:lvl5pPr marL="152357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7" name="Rectangle 24"/>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sp>
        <p:nvSpPr>
          <p:cNvPr id="2" name="TextBox 1">
            <a:extLst>
              <a:ext uri="{FF2B5EF4-FFF2-40B4-BE49-F238E27FC236}">
                <a16:creationId xmlns:a16="http://schemas.microsoft.com/office/drawing/2014/main" id="{D56687D7-76F0-8040-93B6-084C7529F854}"/>
              </a:ext>
            </a:extLst>
          </p:cNvPr>
          <p:cNvSpPr txBox="1"/>
          <p:nvPr userDrawn="1"/>
        </p:nvSpPr>
        <p:spPr>
          <a:xfrm>
            <a:off x="4705815" y="4780156"/>
            <a:ext cx="184731" cy="369332"/>
          </a:xfrm>
          <a:prstGeom prst="rect">
            <a:avLst/>
          </a:prstGeom>
          <a:noFill/>
        </p:spPr>
        <p:txBody>
          <a:bodyPr wrap="none" rtlCol="0">
            <a:spAutoFit/>
          </a:bodyPr>
          <a:lstStyle/>
          <a:p>
            <a:endParaRPr lang="en-US" dirty="0"/>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5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24">
            <a:extLst>
              <a:ext uri="{FF2B5EF4-FFF2-40B4-BE49-F238E27FC236}">
                <a16:creationId xmlns:a16="http://schemas.microsoft.com/office/drawing/2014/main" id="{73F1F293-7B5B-6248-AEF0-BCB7B73543E3}"/>
              </a:ext>
            </a:extLst>
          </p:cNvPr>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6561054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8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10"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5" name="Rectangle 24">
            <a:extLst>
              <a:ext uri="{FF2B5EF4-FFF2-40B4-BE49-F238E27FC236}">
                <a16:creationId xmlns:a16="http://schemas.microsoft.com/office/drawing/2014/main" id="{7815B5F2-A5A7-1E49-BC30-BA3F75996177}"/>
              </a:ext>
            </a:extLst>
          </p:cNvPr>
          <p:cNvSpPr>
            <a:spLocks noGrp="1" noChangeArrowheads="1"/>
          </p:cNvSpPr>
          <p:nvPr>
            <p:ph type="sldNum" sz="quarter" idx="10"/>
          </p:nvPr>
        </p:nvSpPr>
        <p:spPr>
          <a:xfrm>
            <a:off x="6642100" y="4439927"/>
            <a:ext cx="2133600" cy="154782"/>
          </a:xfrm>
        </p:spPr>
        <p:txBody>
          <a:bodyPr/>
          <a:lstStyle>
            <a:lvl1pPr>
              <a:defRPr>
                <a:solidFill>
                  <a:schemeClr val="tx1"/>
                </a:solidFill>
              </a:defRPr>
            </a:lvl1pPr>
          </a:lstStyle>
          <a:p>
            <a:pPr>
              <a:defRPr/>
            </a:pPr>
            <a:fld id="{03BA23CF-AA30-4A18-B744-605C3E9DBF07}" type="slidenum">
              <a:rPr lang="en-US" smtClean="0"/>
              <a:pPr>
                <a:defRPr/>
              </a:pPr>
              <a:t>‹#›</a:t>
            </a:fld>
            <a:endParaRPr lang="en-US"/>
          </a:p>
        </p:txBody>
      </p:sp>
      <p:pic>
        <p:nvPicPr>
          <p:cNvPr id="6" name="Picture 27" descr="ti_logo_powerpoint_1_line.png"/>
          <p:cNvPicPr>
            <a:picLocks noChangeAspect="1"/>
          </p:cNvPicPr>
          <p:nvPr userDrawn="1"/>
        </p:nvPicPr>
        <p:blipFill>
          <a:blip r:embed="rId3" cstate="print"/>
          <a:srcRect/>
          <a:stretch>
            <a:fillRect/>
          </a:stretch>
        </p:blipFill>
        <p:spPr bwMode="auto">
          <a:xfrm>
            <a:off x="7329362" y="4782264"/>
            <a:ext cx="1562364" cy="193146"/>
          </a:xfrm>
          <a:prstGeom prst="rect">
            <a:avLst/>
          </a:prstGeom>
          <a:noFill/>
          <a:ln w="9525">
            <a:noFill/>
            <a:miter lim="800000"/>
            <a:headEnd/>
            <a:tailEnd/>
          </a:ln>
        </p:spPr>
      </p:pic>
    </p:spTree>
    <p:extLst>
      <p:ext uri="{BB962C8B-B14F-4D97-AF65-F5344CB8AC3E}">
        <p14:creationId xmlns:p14="http://schemas.microsoft.com/office/powerpoint/2010/main" val="3546851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7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a:t>Click to edit Master subtitle style</a:t>
            </a:r>
          </a:p>
        </p:txBody>
      </p:sp>
      <p:sp>
        <p:nvSpPr>
          <p:cNvPr id="5" name="Rectangle 24">
            <a:extLst>
              <a:ext uri="{FF2B5EF4-FFF2-40B4-BE49-F238E27FC236}">
                <a16:creationId xmlns:a16="http://schemas.microsoft.com/office/drawing/2014/main" id="{73F1F293-7B5B-6248-AEF0-BCB7B73543E3}"/>
              </a:ext>
            </a:extLst>
          </p:cNvPr>
          <p:cNvSpPr>
            <a:spLocks noGrp="1" noChangeArrowheads="1"/>
          </p:cNvSpPr>
          <p:nvPr>
            <p:ph type="sldNum" sz="quarter" idx="10"/>
          </p:nvPr>
        </p:nvSpPr>
        <p:spPr>
          <a:xfrm>
            <a:off x="6642100" y="4439927"/>
            <a:ext cx="2133600" cy="154782"/>
          </a:xfrm>
        </p:spPr>
        <p:txBody>
          <a:bodyPr/>
          <a:lstStyle>
            <a:lvl1pPr>
              <a:defRPr/>
            </a:lvl1pPr>
          </a:lstStyle>
          <a:p>
            <a:pPr>
              <a:defRPr/>
            </a:pPr>
            <a:fld id="{03BA23CF-AA30-4A18-B744-605C3E9DBF07}" type="slidenum">
              <a:rPr lang="en-US"/>
              <a:pPr>
                <a:defRPr/>
              </a:pPr>
              <a:t>‹#›</a:t>
            </a:fld>
            <a:endParaRPr lang="en-US"/>
          </a:p>
        </p:txBody>
      </p:sp>
      <p:pic>
        <p:nvPicPr>
          <p:cNvPr id="6" name="Picture 5" descr="A picture containing drawing, cup&#10;&#10;Description automatically generated">
            <a:extLst>
              <a:ext uri="{FF2B5EF4-FFF2-40B4-BE49-F238E27FC236}">
                <a16:creationId xmlns:a16="http://schemas.microsoft.com/office/drawing/2014/main" id="{7CC34E39-7310-7442-846F-66689DD005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329868" y="4782676"/>
            <a:ext cx="1563597" cy="191106"/>
          </a:xfrm>
          <a:prstGeom prst="rect">
            <a:avLst/>
          </a:prstGeom>
        </p:spPr>
      </p:pic>
    </p:spTree>
    <p:extLst>
      <p:ext uri="{BB962C8B-B14F-4D97-AF65-F5344CB8AC3E}">
        <p14:creationId xmlns:p14="http://schemas.microsoft.com/office/powerpoint/2010/main" val="7968131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pPr>
                <a:defRPr/>
              </a:pPr>
              <a:t>‹#›</a:t>
            </a:fld>
            <a:endParaRPr lang="en-US"/>
          </a:p>
        </p:txBody>
      </p:sp>
      <p:pic>
        <p:nvPicPr>
          <p:cNvPr id="5"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pPr>
                <a:defRPr/>
              </a:pPr>
              <a:t>‹#›</a:t>
            </a:fld>
            <a:endParaRPr lang="en-US"/>
          </a:p>
        </p:txBody>
      </p:sp>
      <p:pic>
        <p:nvPicPr>
          <p:cNvPr id="6"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a:t>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pPr>
                <a:defRPr/>
              </a:pPr>
              <a:t>‹#›</a:t>
            </a:fld>
            <a:endParaRPr lang="en-US"/>
          </a:p>
        </p:txBody>
      </p:sp>
      <p:pic>
        <p:nvPicPr>
          <p:cNvPr id="8"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pPr>
                <a:defRPr/>
              </a:pPr>
              <a:t>‹#›</a:t>
            </a:fld>
            <a:endParaRPr lang="en-US"/>
          </a:p>
        </p:txBody>
      </p:sp>
      <p:pic>
        <p:nvPicPr>
          <p:cNvPr id="4"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a:t>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pPr>
                <a:defRPr/>
              </a:pPr>
              <a:t>‹#›</a:t>
            </a:fld>
            <a:endParaRPr lang="en-US"/>
          </a:p>
        </p:txBody>
      </p:sp>
      <p:pic>
        <p:nvPicPr>
          <p:cNvPr id="6" name="Picture 27" descr="ti_logo_powerpoint_1_line.png"/>
          <p:cNvPicPr>
            <a:picLocks noChangeAspect="1"/>
          </p:cNvPicPr>
          <p:nvPr userDrawn="1"/>
        </p:nvPicPr>
        <p:blipFill>
          <a:blip r:embed="rId2" cstate="print"/>
          <a:srcRect/>
          <a:stretch>
            <a:fillRect/>
          </a:stretch>
        </p:blipFill>
        <p:spPr bwMode="auto">
          <a:xfrm>
            <a:off x="7329362" y="4782264"/>
            <a:ext cx="1562364" cy="193146"/>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a:t>Click to edit Master title style</a:t>
            </a:r>
            <a:endParaRPr lang="en-US" dirty="0"/>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30" name="Rectangle 6"/>
          <p:cNvSpPr>
            <a:spLocks noGrp="1" noChangeArrowheads="1"/>
          </p:cNvSpPr>
          <p:nvPr>
            <p:ph type="sldNum" sz="quarter" idx="4"/>
          </p:nvPr>
        </p:nvSpPr>
        <p:spPr bwMode="auto">
          <a:xfrm>
            <a:off x="6667503" y="444279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pPr>
                <a:defRPr/>
              </a:pPr>
              <a:t>‹#›</a:t>
            </a:fld>
            <a:endParaRPr lang="en-US"/>
          </a:p>
        </p:txBody>
      </p:sp>
      <p:cxnSp>
        <p:nvCxnSpPr>
          <p:cNvPr id="3" name="Straight Connector 2">
            <a:extLst>
              <a:ext uri="{FF2B5EF4-FFF2-40B4-BE49-F238E27FC236}">
                <a16:creationId xmlns:a16="http://schemas.microsoft.com/office/drawing/2014/main" id="{92663C74-62AB-B64B-BCBB-0866ABE6E2D3}"/>
              </a:ext>
            </a:extLst>
          </p:cNvPr>
          <p:cNvCxnSpPr>
            <a:cxnSpLocks/>
          </p:cNvCxnSpPr>
          <p:nvPr userDrawn="1"/>
        </p:nvCxnSpPr>
        <p:spPr>
          <a:xfrm>
            <a:off x="0" y="4656947"/>
            <a:ext cx="892889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 name="Text Box 31">
            <a:extLst>
              <a:ext uri="{FF2B5EF4-FFF2-40B4-BE49-F238E27FC236}">
                <a16:creationId xmlns:a16="http://schemas.microsoft.com/office/drawing/2014/main" id="{BBEA79FD-0CFB-464E-959F-0C18C604804A}"/>
              </a:ext>
            </a:extLst>
          </p:cNvPr>
          <p:cNvSpPr txBox="1">
            <a:spLocks noChangeArrowheads="1"/>
          </p:cNvSpPr>
          <p:nvPr userDrawn="1"/>
        </p:nvSpPr>
        <p:spPr bwMode="auto">
          <a:xfrm>
            <a:off x="334013" y="4656947"/>
            <a:ext cx="2111375" cy="18464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Information – Selective Disclosure</a:t>
            </a:r>
          </a:p>
        </p:txBody>
      </p:sp>
    </p:spTree>
  </p:cSld>
  <p:clrMap bg1="lt1" tx1="dk1" bg2="lt2" tx2="dk2" accent1="accent1" accent2="accent2" accent3="accent3" accent4="accent4" accent5="accent5" accent6="accent6" hlink="hlink" folHlink="folHlink"/>
  <p:sldLayoutIdLst>
    <p:sldLayoutId id="2147483719" r:id="rId1"/>
    <p:sldLayoutId id="2147483726" r:id="rId2"/>
    <p:sldLayoutId id="2147483735" r:id="rId3"/>
    <p:sldLayoutId id="2147483750" r:id="rId4"/>
    <p:sldLayoutId id="2147483709" r:id="rId5"/>
    <p:sldLayoutId id="2147483711" r:id="rId6"/>
    <p:sldLayoutId id="2147483712" r:id="rId7"/>
    <p:sldLayoutId id="2147483713" r:id="rId8"/>
    <p:sldLayoutId id="2147483715" r:id="rId9"/>
  </p:sldLayoutIdLst>
  <p:hf hdr="0" ftr="0" dt="0"/>
  <p:txStyles>
    <p:titleStyle>
      <a:lvl1pPr algn="l" rtl="0" eaLnBrk="1" fontAlgn="base" hangingPunct="1">
        <a:lnSpc>
          <a:spcPct val="85000"/>
        </a:lnSpc>
        <a:spcBef>
          <a:spcPct val="0"/>
        </a:spcBef>
        <a:spcAft>
          <a:spcPct val="0"/>
        </a:spcAft>
        <a:defRPr sz="2700" b="1">
          <a:solidFill>
            <a:schemeClr val="tx2"/>
          </a:solidFill>
          <a:latin typeface="+mj-lt"/>
          <a:ea typeface="+mj-ea"/>
          <a:cs typeface="+mj-cs"/>
        </a:defRPr>
      </a:lvl1pPr>
      <a:lvl2pPr algn="l" rtl="0" eaLnBrk="1" fontAlgn="base" hangingPunct="1">
        <a:lnSpc>
          <a:spcPct val="85000"/>
        </a:lnSpc>
        <a:spcBef>
          <a:spcPct val="0"/>
        </a:spcBef>
        <a:spcAft>
          <a:spcPct val="0"/>
        </a:spcAft>
        <a:defRPr sz="2700" b="1">
          <a:solidFill>
            <a:schemeClr val="tx2"/>
          </a:solidFill>
          <a:latin typeface="Arial" charset="0"/>
        </a:defRPr>
      </a:lvl2pPr>
      <a:lvl3pPr algn="l" rtl="0" eaLnBrk="1" fontAlgn="base" hangingPunct="1">
        <a:lnSpc>
          <a:spcPct val="85000"/>
        </a:lnSpc>
        <a:spcBef>
          <a:spcPct val="0"/>
        </a:spcBef>
        <a:spcAft>
          <a:spcPct val="0"/>
        </a:spcAft>
        <a:defRPr sz="2700" b="1">
          <a:solidFill>
            <a:schemeClr val="tx2"/>
          </a:solidFill>
          <a:latin typeface="Arial" charset="0"/>
        </a:defRPr>
      </a:lvl3pPr>
      <a:lvl4pPr algn="l" rtl="0" eaLnBrk="1" fontAlgn="base" hangingPunct="1">
        <a:lnSpc>
          <a:spcPct val="85000"/>
        </a:lnSpc>
        <a:spcBef>
          <a:spcPct val="0"/>
        </a:spcBef>
        <a:spcAft>
          <a:spcPct val="0"/>
        </a:spcAft>
        <a:defRPr sz="2700" b="1">
          <a:solidFill>
            <a:schemeClr val="tx2"/>
          </a:solidFill>
          <a:latin typeface="Arial" charset="0"/>
        </a:defRPr>
      </a:lvl4pPr>
      <a:lvl5pPr algn="l" rtl="0" eaLnBrk="1" fontAlgn="base" hangingPunct="1">
        <a:lnSpc>
          <a:spcPct val="85000"/>
        </a:lnSpc>
        <a:spcBef>
          <a:spcPct val="0"/>
        </a:spcBef>
        <a:spcAft>
          <a:spcPct val="0"/>
        </a:spcAft>
        <a:defRPr sz="2700" b="1">
          <a:solidFill>
            <a:schemeClr val="tx2"/>
          </a:solidFill>
          <a:latin typeface="Arial" charset="0"/>
        </a:defRPr>
      </a:lvl5pPr>
      <a:lvl6pPr marL="380895" algn="l" rtl="0" eaLnBrk="1" fontAlgn="base" hangingPunct="1">
        <a:lnSpc>
          <a:spcPct val="85000"/>
        </a:lnSpc>
        <a:spcBef>
          <a:spcPct val="0"/>
        </a:spcBef>
        <a:spcAft>
          <a:spcPct val="0"/>
        </a:spcAft>
        <a:defRPr sz="2700" b="1">
          <a:solidFill>
            <a:srgbClr val="FF0000"/>
          </a:solidFill>
          <a:latin typeface="Arial" charset="0"/>
        </a:defRPr>
      </a:lvl6pPr>
      <a:lvl7pPr marL="761790" algn="l" rtl="0" eaLnBrk="1" fontAlgn="base" hangingPunct="1">
        <a:lnSpc>
          <a:spcPct val="85000"/>
        </a:lnSpc>
        <a:spcBef>
          <a:spcPct val="0"/>
        </a:spcBef>
        <a:spcAft>
          <a:spcPct val="0"/>
        </a:spcAft>
        <a:defRPr sz="2700" b="1">
          <a:solidFill>
            <a:srgbClr val="FF0000"/>
          </a:solidFill>
          <a:latin typeface="Arial" charset="0"/>
        </a:defRPr>
      </a:lvl7pPr>
      <a:lvl8pPr marL="1142683" algn="l" rtl="0" eaLnBrk="1" fontAlgn="base" hangingPunct="1">
        <a:lnSpc>
          <a:spcPct val="85000"/>
        </a:lnSpc>
        <a:spcBef>
          <a:spcPct val="0"/>
        </a:spcBef>
        <a:spcAft>
          <a:spcPct val="0"/>
        </a:spcAft>
        <a:defRPr sz="2700" b="1">
          <a:solidFill>
            <a:srgbClr val="FF0000"/>
          </a:solidFill>
          <a:latin typeface="Arial" charset="0"/>
        </a:defRPr>
      </a:lvl8pPr>
      <a:lvl9pPr marL="1523573" algn="l" rtl="0" eaLnBrk="1" fontAlgn="base" hangingPunct="1">
        <a:lnSpc>
          <a:spcPct val="85000"/>
        </a:lnSpc>
        <a:spcBef>
          <a:spcPct val="0"/>
        </a:spcBef>
        <a:spcAft>
          <a:spcPct val="0"/>
        </a:spcAft>
        <a:defRPr sz="2700" b="1">
          <a:solidFill>
            <a:srgbClr val="FF0000"/>
          </a:solidFill>
          <a:latin typeface="Arial" charset="0"/>
        </a:defRPr>
      </a:lvl9pPr>
    </p:titleStyle>
    <p:bodyStyle>
      <a:lvl1pPr marL="189124" indent="-189124" algn="l" rtl="0" eaLnBrk="1" fontAlgn="base" hangingPunct="1">
        <a:spcBef>
          <a:spcPts val="667"/>
        </a:spcBef>
        <a:spcAft>
          <a:spcPct val="0"/>
        </a:spcAft>
        <a:buChar char="•"/>
        <a:defRPr sz="1800">
          <a:solidFill>
            <a:schemeClr val="tx1"/>
          </a:solidFill>
          <a:latin typeface="+mn-lt"/>
          <a:ea typeface="+mn-ea"/>
          <a:cs typeface="+mn-cs"/>
        </a:defRPr>
      </a:lvl1pPr>
      <a:lvl2pPr marL="478763" indent="-194416" algn="l" rtl="0" eaLnBrk="1" fontAlgn="base" hangingPunct="1">
        <a:spcBef>
          <a:spcPct val="20000"/>
        </a:spcBef>
        <a:spcAft>
          <a:spcPct val="0"/>
        </a:spcAft>
        <a:buChar char="–"/>
        <a:defRPr sz="1600">
          <a:solidFill>
            <a:schemeClr val="tx1"/>
          </a:solidFill>
          <a:latin typeface="+mn-lt"/>
        </a:defRPr>
      </a:lvl2pPr>
      <a:lvl3pPr marL="711530" indent="-137548" algn="l" rtl="0" eaLnBrk="1" fontAlgn="base" hangingPunct="1">
        <a:spcBef>
          <a:spcPct val="15000"/>
        </a:spcBef>
        <a:spcAft>
          <a:spcPct val="0"/>
        </a:spcAft>
        <a:buChar char="•"/>
        <a:defRPr sz="1600">
          <a:solidFill>
            <a:schemeClr val="tx1"/>
          </a:solidFill>
          <a:latin typeface="+mn-lt"/>
        </a:defRPr>
      </a:lvl3pPr>
      <a:lvl4pPr marL="1001168" indent="-194416" algn="l" rtl="0" eaLnBrk="1" fontAlgn="base" hangingPunct="1">
        <a:spcBef>
          <a:spcPct val="5000"/>
        </a:spcBef>
        <a:spcAft>
          <a:spcPct val="0"/>
        </a:spcAft>
        <a:buChar char="–"/>
        <a:defRPr sz="1600">
          <a:solidFill>
            <a:schemeClr val="tx1"/>
          </a:solidFill>
          <a:latin typeface="+mn-lt"/>
        </a:defRPr>
      </a:lvl4pPr>
      <a:lvl5pPr marL="1240546" indent="-144163" algn="l" rtl="0" eaLnBrk="1" fontAlgn="base" hangingPunct="1">
        <a:spcBef>
          <a:spcPct val="0"/>
        </a:spcBef>
        <a:spcAft>
          <a:spcPct val="0"/>
        </a:spcAft>
        <a:buChar char="»"/>
        <a:defRPr sz="1600">
          <a:solidFill>
            <a:schemeClr val="tx1"/>
          </a:solidFill>
          <a:latin typeface="+mn-lt"/>
        </a:defRPr>
      </a:lvl5pPr>
      <a:lvl6pPr marL="1621441" indent="-144163" algn="l" rtl="0" eaLnBrk="1" fontAlgn="base" hangingPunct="1">
        <a:spcBef>
          <a:spcPct val="0"/>
        </a:spcBef>
        <a:spcAft>
          <a:spcPct val="0"/>
        </a:spcAft>
        <a:buChar char="»"/>
        <a:defRPr sz="1300">
          <a:solidFill>
            <a:schemeClr val="tx1"/>
          </a:solidFill>
          <a:latin typeface="+mn-lt"/>
        </a:defRPr>
      </a:lvl6pPr>
      <a:lvl7pPr marL="2002336" indent="-144163" algn="l" rtl="0" eaLnBrk="1" fontAlgn="base" hangingPunct="1">
        <a:spcBef>
          <a:spcPct val="0"/>
        </a:spcBef>
        <a:spcAft>
          <a:spcPct val="0"/>
        </a:spcAft>
        <a:buChar char="»"/>
        <a:defRPr sz="1300">
          <a:solidFill>
            <a:schemeClr val="tx1"/>
          </a:solidFill>
          <a:latin typeface="+mn-lt"/>
        </a:defRPr>
      </a:lvl7pPr>
      <a:lvl8pPr marL="2383230" indent="-144163" algn="l" rtl="0" eaLnBrk="1" fontAlgn="base" hangingPunct="1">
        <a:spcBef>
          <a:spcPct val="0"/>
        </a:spcBef>
        <a:spcAft>
          <a:spcPct val="0"/>
        </a:spcAft>
        <a:buChar char="»"/>
        <a:defRPr sz="1300">
          <a:solidFill>
            <a:schemeClr val="tx1"/>
          </a:solidFill>
          <a:latin typeface="+mn-lt"/>
        </a:defRPr>
      </a:lvl8pPr>
      <a:lvl9pPr marL="2764124" indent="-144163" algn="l" rtl="0" eaLnBrk="1" fontAlgn="base" hangingPunct="1">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8A065-9139-244A-86CE-7E7BF673FC0F}"/>
              </a:ext>
            </a:extLst>
          </p:cNvPr>
          <p:cNvSpPr>
            <a:spLocks noGrp="1"/>
          </p:cNvSpPr>
          <p:nvPr>
            <p:ph type="ctrTitle"/>
          </p:nvPr>
        </p:nvSpPr>
        <p:spPr/>
        <p:txBody>
          <a:bodyPr/>
          <a:lstStyle/>
          <a:p>
            <a:r>
              <a:rPr lang="en-US"/>
              <a:t>LFAB Vendor </a:t>
            </a:r>
            <a:r>
              <a:rPr lang="en-US" dirty="0"/>
              <a:t>Safety Meeting</a:t>
            </a:r>
          </a:p>
        </p:txBody>
      </p:sp>
      <p:sp>
        <p:nvSpPr>
          <p:cNvPr id="3" name="Subtitle 2">
            <a:extLst>
              <a:ext uri="{FF2B5EF4-FFF2-40B4-BE49-F238E27FC236}">
                <a16:creationId xmlns:a16="http://schemas.microsoft.com/office/drawing/2014/main" id="{97E82DED-767D-4547-AF13-5AC0A5F27DE6}"/>
              </a:ext>
            </a:extLst>
          </p:cNvPr>
          <p:cNvSpPr>
            <a:spLocks noGrp="1"/>
          </p:cNvSpPr>
          <p:nvPr>
            <p:ph type="subTitle" idx="1"/>
          </p:nvPr>
        </p:nvSpPr>
        <p:spPr>
          <a:xfrm>
            <a:off x="342900" y="2780736"/>
            <a:ext cx="8458200" cy="1114425"/>
          </a:xfrm>
        </p:spPr>
        <p:txBody>
          <a:bodyPr/>
          <a:lstStyle/>
          <a:p>
            <a:pPr eaLnBrk="1" hangingPunct="1"/>
            <a:r>
              <a:rPr lang="en-US" dirty="0"/>
              <a:t>11/26/2024</a:t>
            </a:r>
          </a:p>
          <a:p>
            <a:endParaRPr lang="en-US" dirty="0"/>
          </a:p>
        </p:txBody>
      </p:sp>
      <p:sp>
        <p:nvSpPr>
          <p:cNvPr id="5" name="Rectangle 24">
            <a:extLst>
              <a:ext uri="{FF2B5EF4-FFF2-40B4-BE49-F238E27FC236}">
                <a16:creationId xmlns:a16="http://schemas.microsoft.com/office/drawing/2014/main" id="{BF4BDD6C-DF5D-6045-B8B0-A93D8BE41299}"/>
              </a:ext>
            </a:extLst>
          </p:cNvPr>
          <p:cNvSpPr>
            <a:spLocks noGrp="1" noChangeArrowheads="1"/>
          </p:cNvSpPr>
          <p:nvPr>
            <p:ph type="sldNum" sz="quarter" idx="10"/>
          </p:nvPr>
        </p:nvSpPr>
        <p:spPr>
          <a:xfrm>
            <a:off x="6667500" y="4448217"/>
            <a:ext cx="2133600" cy="154782"/>
          </a:xfrm>
        </p:spPr>
        <p:txBody>
          <a:bodyPr/>
          <a:lstStyle/>
          <a:p>
            <a:fld id="{07B5736C-021E-4EDA-A2F9-FF199D20DBAA}" type="slidenum">
              <a:rPr lang="en-US" smtClean="0"/>
              <a:pPr/>
              <a:t>1</a:t>
            </a:fld>
            <a:endParaRPr lang="en-US"/>
          </a:p>
        </p:txBody>
      </p:sp>
    </p:spTree>
    <p:extLst>
      <p:ext uri="{BB962C8B-B14F-4D97-AF65-F5344CB8AC3E}">
        <p14:creationId xmlns:p14="http://schemas.microsoft.com/office/powerpoint/2010/main" val="1929176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74860-3E3B-41C7-A280-E084517F2760}"/>
              </a:ext>
            </a:extLst>
          </p:cNvPr>
          <p:cNvSpPr>
            <a:spLocks noGrp="1"/>
          </p:cNvSpPr>
          <p:nvPr>
            <p:ph type="ctrTitle"/>
          </p:nvPr>
        </p:nvSpPr>
        <p:spPr>
          <a:xfrm>
            <a:off x="0" y="0"/>
            <a:ext cx="8458200" cy="638735"/>
          </a:xfrm>
          <a:noFill/>
          <a:ln w="9525">
            <a:noFill/>
            <a:miter lim="800000"/>
            <a:headEnd/>
            <a:tailEnd/>
          </a:ln>
        </p:spPr>
        <p:txBody>
          <a:bodyPr vert="horz" wrap="square" lIns="76179" tIns="38088" rIns="76179" bIns="38088" numCol="1" anchor="ctr" anchorCtr="0" compatLnSpc="1">
            <a:prstTxWarp prst="textNoShape">
              <a:avLst/>
            </a:prstTxWarp>
          </a:bodyPr>
          <a:lstStyle/>
          <a:p>
            <a:r>
              <a:rPr lang="en-US" sz="2700" dirty="0"/>
              <a:t>LFAB Injury Metrics WW48</a:t>
            </a:r>
          </a:p>
        </p:txBody>
      </p:sp>
      <p:sp>
        <p:nvSpPr>
          <p:cNvPr id="4" name="Slide Number Placeholder 3">
            <a:extLst>
              <a:ext uri="{FF2B5EF4-FFF2-40B4-BE49-F238E27FC236}">
                <a16:creationId xmlns:a16="http://schemas.microsoft.com/office/drawing/2014/main" id="{A1BFE25C-6047-477E-821B-3F35264BDD5F}"/>
              </a:ext>
            </a:extLst>
          </p:cNvPr>
          <p:cNvSpPr>
            <a:spLocks noGrp="1"/>
          </p:cNvSpPr>
          <p:nvPr>
            <p:ph type="sldNum" sz="quarter" idx="10"/>
          </p:nvPr>
        </p:nvSpPr>
        <p:spPr/>
        <p:txBody>
          <a:bodyPr/>
          <a:lstStyle/>
          <a:p>
            <a:pPr>
              <a:defRPr/>
            </a:pPr>
            <a:fld id="{03BA23CF-AA30-4A18-B744-605C3E9DBF07}" type="slidenum">
              <a:rPr lang="en-US" smtClean="0"/>
              <a:pPr>
                <a:defRPr/>
              </a:pPr>
              <a:t>2</a:t>
            </a:fld>
            <a:endParaRPr lang="en-US"/>
          </a:p>
        </p:txBody>
      </p:sp>
      <p:pic>
        <p:nvPicPr>
          <p:cNvPr id="10" name="Picture 9">
            <a:extLst>
              <a:ext uri="{FF2B5EF4-FFF2-40B4-BE49-F238E27FC236}">
                <a16:creationId xmlns:a16="http://schemas.microsoft.com/office/drawing/2014/main" id="{63274427-F18B-4E98-94A0-EB2EC8E1A74A}"/>
              </a:ext>
            </a:extLst>
          </p:cNvPr>
          <p:cNvPicPr>
            <a:picLocks noChangeAspect="1"/>
          </p:cNvPicPr>
          <p:nvPr/>
        </p:nvPicPr>
        <p:blipFill>
          <a:blip r:embed="rId2"/>
          <a:stretch>
            <a:fillRect/>
          </a:stretch>
        </p:blipFill>
        <p:spPr>
          <a:xfrm>
            <a:off x="5484494" y="1369863"/>
            <a:ext cx="3369945" cy="2250324"/>
          </a:xfrm>
          <a:prstGeom prst="rect">
            <a:avLst/>
          </a:prstGeom>
        </p:spPr>
      </p:pic>
      <p:sp>
        <p:nvSpPr>
          <p:cNvPr id="11" name="TextBox 10">
            <a:extLst>
              <a:ext uri="{FF2B5EF4-FFF2-40B4-BE49-F238E27FC236}">
                <a16:creationId xmlns:a16="http://schemas.microsoft.com/office/drawing/2014/main" id="{79773003-61AA-425C-9D10-648F0B300DE5}"/>
              </a:ext>
            </a:extLst>
          </p:cNvPr>
          <p:cNvSpPr txBox="1"/>
          <p:nvPr/>
        </p:nvSpPr>
        <p:spPr>
          <a:xfrm>
            <a:off x="6756103" y="1369994"/>
            <a:ext cx="1230405" cy="523220"/>
          </a:xfrm>
          <a:prstGeom prst="rect">
            <a:avLst/>
          </a:prstGeom>
          <a:noFill/>
        </p:spPr>
        <p:txBody>
          <a:bodyPr wrap="square" rtlCol="0">
            <a:spAutoFit/>
          </a:bodyPr>
          <a:lstStyle>
            <a:defPPr>
              <a:defRPr lang="en-US"/>
            </a:defPPr>
            <a:lvl1pPr>
              <a:defRPr sz="1400">
                <a:solidFill>
                  <a:srgbClr val="7030A0"/>
                </a:solidFill>
              </a:defRPr>
            </a:lvl1pPr>
          </a:lstStyle>
          <a:p>
            <a:pPr algn="ctr"/>
            <a:r>
              <a:rPr lang="en-US" dirty="0"/>
              <a:t>Contract Employees </a:t>
            </a:r>
          </a:p>
        </p:txBody>
      </p:sp>
      <p:pic>
        <p:nvPicPr>
          <p:cNvPr id="15" name="Picture 14">
            <a:extLst>
              <a:ext uri="{FF2B5EF4-FFF2-40B4-BE49-F238E27FC236}">
                <a16:creationId xmlns:a16="http://schemas.microsoft.com/office/drawing/2014/main" id="{1986995B-6C65-47E4-BB63-B17E959DD04C}"/>
              </a:ext>
            </a:extLst>
          </p:cNvPr>
          <p:cNvPicPr>
            <a:picLocks noChangeAspect="1"/>
          </p:cNvPicPr>
          <p:nvPr/>
        </p:nvPicPr>
        <p:blipFill>
          <a:blip r:embed="rId3"/>
          <a:stretch>
            <a:fillRect/>
          </a:stretch>
        </p:blipFill>
        <p:spPr>
          <a:xfrm>
            <a:off x="33245" y="1277993"/>
            <a:ext cx="5346476" cy="2434064"/>
          </a:xfrm>
          <a:prstGeom prst="rect">
            <a:avLst/>
          </a:prstGeom>
        </p:spPr>
      </p:pic>
      <p:sp>
        <p:nvSpPr>
          <p:cNvPr id="16" name="TextBox 15">
            <a:extLst>
              <a:ext uri="{FF2B5EF4-FFF2-40B4-BE49-F238E27FC236}">
                <a16:creationId xmlns:a16="http://schemas.microsoft.com/office/drawing/2014/main" id="{07080C3B-F411-4C5B-84A2-14EEF0815033}"/>
              </a:ext>
            </a:extLst>
          </p:cNvPr>
          <p:cNvSpPr txBox="1"/>
          <p:nvPr/>
        </p:nvSpPr>
        <p:spPr>
          <a:xfrm flipH="1">
            <a:off x="1643975" y="1585437"/>
            <a:ext cx="1346052" cy="307777"/>
          </a:xfrm>
          <a:prstGeom prst="rect">
            <a:avLst/>
          </a:prstGeom>
          <a:noFill/>
        </p:spPr>
        <p:txBody>
          <a:bodyPr wrap="square" rtlCol="0">
            <a:spAutoFit/>
          </a:bodyPr>
          <a:lstStyle/>
          <a:p>
            <a:r>
              <a:rPr lang="en-US" sz="1400" dirty="0">
                <a:solidFill>
                  <a:srgbClr val="7030A0"/>
                </a:solidFill>
              </a:rPr>
              <a:t>Entire Site</a:t>
            </a:r>
          </a:p>
        </p:txBody>
      </p:sp>
    </p:spTree>
    <p:extLst>
      <p:ext uri="{BB962C8B-B14F-4D97-AF65-F5344CB8AC3E}">
        <p14:creationId xmlns:p14="http://schemas.microsoft.com/office/powerpoint/2010/main" val="14133767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E4EC9-209E-4938-864B-3881E044F37B}"/>
              </a:ext>
            </a:extLst>
          </p:cNvPr>
          <p:cNvSpPr>
            <a:spLocks noGrp="1"/>
          </p:cNvSpPr>
          <p:nvPr>
            <p:ph type="title"/>
          </p:nvPr>
        </p:nvSpPr>
        <p:spPr>
          <a:xfrm>
            <a:off x="0" y="0"/>
            <a:ext cx="8458200" cy="610791"/>
          </a:xfrm>
        </p:spPr>
        <p:txBody>
          <a:bodyPr/>
          <a:lstStyle/>
          <a:p>
            <a:r>
              <a:rPr lang="en-US" sz="2400" dirty="0"/>
              <a:t>LFAB Recent Events WW48</a:t>
            </a:r>
            <a:endParaRPr lang="en-US" dirty="0"/>
          </a:p>
        </p:txBody>
      </p:sp>
      <p:sp>
        <p:nvSpPr>
          <p:cNvPr id="3" name="Slide Number Placeholder 2">
            <a:extLst>
              <a:ext uri="{FF2B5EF4-FFF2-40B4-BE49-F238E27FC236}">
                <a16:creationId xmlns:a16="http://schemas.microsoft.com/office/drawing/2014/main" id="{298DED6B-7FDF-4A5A-AF8A-6AE2CCCBF758}"/>
              </a:ext>
            </a:extLst>
          </p:cNvPr>
          <p:cNvSpPr>
            <a:spLocks noGrp="1"/>
          </p:cNvSpPr>
          <p:nvPr>
            <p:ph type="sldNum" sz="quarter" idx="10"/>
          </p:nvPr>
        </p:nvSpPr>
        <p:spPr/>
        <p:txBody>
          <a:bodyPr/>
          <a:lstStyle/>
          <a:p>
            <a:pPr>
              <a:defRPr/>
            </a:pPr>
            <a:fld id="{D4C52F08-588C-488E-A5AB-DF69250DE862}" type="slidenum">
              <a:rPr lang="en-US" smtClean="0"/>
              <a:pPr>
                <a:defRPr/>
              </a:pPr>
              <a:t>3</a:t>
            </a:fld>
            <a:endParaRPr lang="en-US"/>
          </a:p>
        </p:txBody>
      </p:sp>
      <p:sp>
        <p:nvSpPr>
          <p:cNvPr id="4" name="TextBox 3">
            <a:extLst>
              <a:ext uri="{FF2B5EF4-FFF2-40B4-BE49-F238E27FC236}">
                <a16:creationId xmlns:a16="http://schemas.microsoft.com/office/drawing/2014/main" id="{306322EA-B8A1-49E5-BE4D-A0BC74FFEAB7}"/>
              </a:ext>
            </a:extLst>
          </p:cNvPr>
          <p:cNvSpPr txBox="1"/>
          <p:nvPr/>
        </p:nvSpPr>
        <p:spPr>
          <a:xfrm>
            <a:off x="426721" y="786566"/>
            <a:ext cx="7757160" cy="4116512"/>
          </a:xfrm>
          <a:prstGeom prst="rect">
            <a:avLst/>
          </a:prstGeom>
          <a:noFill/>
        </p:spPr>
        <p:txBody>
          <a:bodyPr wrap="square" rtlCol="0">
            <a:spAutoFit/>
          </a:bodyPr>
          <a:lstStyle/>
          <a:p>
            <a:r>
              <a:rPr lang="en-US" b="1" dirty="0"/>
              <a:t>11.19.2024 - Desk shelf/drawer fell on foot</a:t>
            </a:r>
          </a:p>
          <a:p>
            <a:pPr marL="552345" lvl="1" indent="-171450">
              <a:buFont typeface="Arial" panose="020B0604020202020204" pitchFamily="34" charset="0"/>
              <a:buChar char="•"/>
            </a:pPr>
            <a:r>
              <a:rPr lang="en-US" sz="1400" b="1" dirty="0"/>
              <a:t>Lessons Learned: </a:t>
            </a:r>
            <a:r>
              <a:rPr lang="en-US" sz="1400" b="1" dirty="0">
                <a:solidFill>
                  <a:srgbClr val="FF0000"/>
                </a:solidFill>
              </a:rPr>
              <a:t>Situational Awareness</a:t>
            </a:r>
          </a:p>
          <a:p>
            <a:pPr lvl="1"/>
            <a:r>
              <a:rPr lang="en-US" sz="1400" b="1" dirty="0">
                <a:solidFill>
                  <a:srgbClr val="FF0000"/>
                </a:solidFill>
              </a:rPr>
              <a:t> </a:t>
            </a:r>
          </a:p>
          <a:p>
            <a:pPr>
              <a:spcBef>
                <a:spcPts val="600"/>
              </a:spcBef>
            </a:pPr>
            <a:r>
              <a:rPr lang="en-US" b="1" dirty="0"/>
              <a:t>11.19.2024 -  ESEW activation, possible chem exposure</a:t>
            </a:r>
          </a:p>
          <a:p>
            <a:pPr marL="552345" lvl="1" indent="-171450">
              <a:buFont typeface="Arial" panose="020B0604020202020204" pitchFamily="34" charset="0"/>
              <a:buChar char="•"/>
            </a:pPr>
            <a:r>
              <a:rPr lang="en-US" sz="1400" b="1" dirty="0"/>
              <a:t>Lessons Learned: </a:t>
            </a:r>
            <a:r>
              <a:rPr lang="en-US" sz="1400" b="1" dirty="0">
                <a:solidFill>
                  <a:srgbClr val="00B050"/>
                </a:solidFill>
              </a:rPr>
              <a:t>Proper Response to exposure of unknown liquid</a:t>
            </a:r>
          </a:p>
          <a:p>
            <a:pPr lvl="1"/>
            <a:r>
              <a:rPr lang="en-US" sz="1400" b="1" dirty="0">
                <a:solidFill>
                  <a:srgbClr val="00B050"/>
                </a:solidFill>
              </a:rPr>
              <a:t> </a:t>
            </a:r>
          </a:p>
          <a:p>
            <a:pPr>
              <a:spcBef>
                <a:spcPts val="600"/>
              </a:spcBef>
            </a:pPr>
            <a:r>
              <a:rPr lang="en-US" sz="1400" dirty="0"/>
              <a:t> </a:t>
            </a:r>
            <a:r>
              <a:rPr lang="en-US" b="1" dirty="0"/>
              <a:t>11.19.2024 - Debris in eye </a:t>
            </a:r>
          </a:p>
          <a:p>
            <a:pPr marL="552345" lvl="1" indent="-171450">
              <a:buFont typeface="Arial" panose="020B0604020202020204" pitchFamily="34" charset="0"/>
              <a:buChar char="•"/>
            </a:pPr>
            <a:r>
              <a:rPr lang="en-US" sz="1400" b="1" dirty="0"/>
              <a:t>Lessons Learned: </a:t>
            </a:r>
            <a:r>
              <a:rPr lang="en-US" sz="1400" b="1" dirty="0">
                <a:solidFill>
                  <a:srgbClr val="FF0000"/>
                </a:solidFill>
              </a:rPr>
              <a:t>Situational Awareness </a:t>
            </a:r>
          </a:p>
          <a:p>
            <a:pPr marL="552345" lvl="1" indent="-171450">
              <a:buFont typeface="Arial" panose="020B0604020202020204" pitchFamily="34" charset="0"/>
              <a:buChar char="•"/>
            </a:pPr>
            <a:endParaRPr lang="en-US" sz="1400" b="1" dirty="0">
              <a:solidFill>
                <a:srgbClr val="FF0000"/>
              </a:solidFill>
            </a:endParaRPr>
          </a:p>
          <a:p>
            <a:r>
              <a:rPr lang="en-US" b="1" dirty="0"/>
              <a:t>11.21.2024 - Left wrist pain from repetitive motion</a:t>
            </a:r>
          </a:p>
          <a:p>
            <a:pPr marL="552345" lvl="1" indent="-171450">
              <a:buFont typeface="Arial" panose="020B0604020202020204" pitchFamily="34" charset="0"/>
              <a:buChar char="•"/>
            </a:pPr>
            <a:r>
              <a:rPr lang="en-US" sz="1400" b="1" dirty="0"/>
              <a:t>Lessons Learned: </a:t>
            </a:r>
            <a:r>
              <a:rPr lang="en-US" sz="1400" b="1" dirty="0">
                <a:solidFill>
                  <a:srgbClr val="FF0000"/>
                </a:solidFill>
              </a:rPr>
              <a:t>Ergonomics</a:t>
            </a:r>
          </a:p>
          <a:p>
            <a:pPr marL="552345" lvl="1" indent="-171450">
              <a:buFont typeface="Arial" panose="020B0604020202020204" pitchFamily="34" charset="0"/>
              <a:buChar char="•"/>
            </a:pPr>
            <a:endParaRPr lang="en-US" b="1" dirty="0"/>
          </a:p>
          <a:p>
            <a:r>
              <a:rPr lang="en-US" b="1" dirty="0"/>
              <a:t>11.21.2024 - Right wrist abrasion</a:t>
            </a:r>
          </a:p>
          <a:p>
            <a:pPr marL="552345" lvl="1" indent="-171450">
              <a:buFont typeface="Arial" panose="020B0604020202020204" pitchFamily="34" charset="0"/>
              <a:buChar char="•"/>
            </a:pPr>
            <a:r>
              <a:rPr lang="en-US" sz="1400" b="1" dirty="0"/>
              <a:t>Lessons Learned -</a:t>
            </a:r>
            <a:r>
              <a:rPr lang="en-US" sz="1400" b="1" dirty="0">
                <a:solidFill>
                  <a:srgbClr val="FF0000"/>
                </a:solidFill>
              </a:rPr>
              <a:t> Situational Awareness </a:t>
            </a:r>
          </a:p>
          <a:p>
            <a:pPr marL="552345" lvl="1" indent="-171450">
              <a:buFont typeface="Arial" panose="020B0604020202020204" pitchFamily="34" charset="0"/>
              <a:buChar char="•"/>
            </a:pPr>
            <a:endParaRPr lang="en-US" sz="1050" b="1" dirty="0"/>
          </a:p>
          <a:p>
            <a:pPr marL="552345" lvl="1" indent="-171450">
              <a:buFont typeface="Arial" panose="020B0604020202020204" pitchFamily="34" charset="0"/>
              <a:buChar char="•"/>
            </a:pPr>
            <a:endParaRPr lang="en-US" sz="1050" dirty="0"/>
          </a:p>
          <a:p>
            <a:pPr lvl="1"/>
            <a:endParaRPr lang="en-US" sz="1050" dirty="0"/>
          </a:p>
        </p:txBody>
      </p:sp>
    </p:spTree>
    <p:extLst>
      <p:ext uri="{BB962C8B-B14F-4D97-AF65-F5344CB8AC3E}">
        <p14:creationId xmlns:p14="http://schemas.microsoft.com/office/powerpoint/2010/main" val="391734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E4EC9-209E-4938-864B-3881E044F37B}"/>
              </a:ext>
            </a:extLst>
          </p:cNvPr>
          <p:cNvSpPr>
            <a:spLocks noGrp="1"/>
          </p:cNvSpPr>
          <p:nvPr>
            <p:ph type="title"/>
          </p:nvPr>
        </p:nvSpPr>
        <p:spPr>
          <a:xfrm>
            <a:off x="0" y="0"/>
            <a:ext cx="8458200" cy="610791"/>
          </a:xfrm>
        </p:spPr>
        <p:txBody>
          <a:bodyPr/>
          <a:lstStyle/>
          <a:p>
            <a:r>
              <a:rPr lang="en-US" sz="2400" dirty="0"/>
              <a:t>LFAB Recent Events WW48</a:t>
            </a:r>
            <a:endParaRPr lang="en-US" dirty="0"/>
          </a:p>
        </p:txBody>
      </p:sp>
      <p:sp>
        <p:nvSpPr>
          <p:cNvPr id="3" name="Slide Number Placeholder 2">
            <a:extLst>
              <a:ext uri="{FF2B5EF4-FFF2-40B4-BE49-F238E27FC236}">
                <a16:creationId xmlns:a16="http://schemas.microsoft.com/office/drawing/2014/main" id="{298DED6B-7FDF-4A5A-AF8A-6AE2CCCBF758}"/>
              </a:ext>
            </a:extLst>
          </p:cNvPr>
          <p:cNvSpPr>
            <a:spLocks noGrp="1"/>
          </p:cNvSpPr>
          <p:nvPr>
            <p:ph type="sldNum" sz="quarter" idx="10"/>
          </p:nvPr>
        </p:nvSpPr>
        <p:spPr/>
        <p:txBody>
          <a:bodyPr/>
          <a:lstStyle/>
          <a:p>
            <a:pPr>
              <a:defRPr/>
            </a:pPr>
            <a:fld id="{D4C52F08-588C-488E-A5AB-DF69250DE862}" type="slidenum">
              <a:rPr lang="en-US" smtClean="0"/>
              <a:pPr>
                <a:defRPr/>
              </a:pPr>
              <a:t>4</a:t>
            </a:fld>
            <a:endParaRPr lang="en-US"/>
          </a:p>
        </p:txBody>
      </p:sp>
      <p:sp>
        <p:nvSpPr>
          <p:cNvPr id="4" name="TextBox 3">
            <a:extLst>
              <a:ext uri="{FF2B5EF4-FFF2-40B4-BE49-F238E27FC236}">
                <a16:creationId xmlns:a16="http://schemas.microsoft.com/office/drawing/2014/main" id="{306322EA-B8A1-49E5-BE4D-A0BC74FFEAB7}"/>
              </a:ext>
            </a:extLst>
          </p:cNvPr>
          <p:cNvSpPr txBox="1"/>
          <p:nvPr/>
        </p:nvSpPr>
        <p:spPr>
          <a:xfrm>
            <a:off x="116673" y="603687"/>
            <a:ext cx="4307409" cy="4270400"/>
          </a:xfrm>
          <a:prstGeom prst="rect">
            <a:avLst/>
          </a:prstGeom>
          <a:noFill/>
        </p:spPr>
        <p:txBody>
          <a:bodyPr wrap="square" rtlCol="0">
            <a:spAutoFit/>
          </a:bodyPr>
          <a:lstStyle/>
          <a:p>
            <a:r>
              <a:rPr lang="en-US" sz="1200" b="1" dirty="0"/>
              <a:t>11.19.2024 - Desk shelf/drawer fell on foot</a:t>
            </a:r>
          </a:p>
          <a:p>
            <a:pPr lvl="1"/>
            <a:r>
              <a:rPr lang="en-US" sz="1050" dirty="0"/>
              <a:t>Affected Individual (AI) was sitting at desk and the under desk drawer fell onto AI’s foot.  </a:t>
            </a:r>
          </a:p>
          <a:p>
            <a:pPr marL="552345" lvl="1" indent="-171450">
              <a:buFont typeface="Arial" panose="020B0604020202020204" pitchFamily="34" charset="0"/>
              <a:buChar char="•"/>
            </a:pPr>
            <a:r>
              <a:rPr lang="en-US" sz="1050" b="1" dirty="0"/>
              <a:t>Lessons Learned: </a:t>
            </a:r>
            <a:r>
              <a:rPr lang="en-US" sz="1050" b="1" dirty="0">
                <a:solidFill>
                  <a:srgbClr val="FF0000"/>
                </a:solidFill>
              </a:rPr>
              <a:t>Situational Awareness </a:t>
            </a:r>
          </a:p>
          <a:p>
            <a:pPr marL="933240" lvl="2" indent="-171450">
              <a:buFont typeface="Arial" panose="020B0604020202020204" pitchFamily="34" charset="0"/>
              <a:buChar char="•"/>
            </a:pPr>
            <a:r>
              <a:rPr lang="en-US" sz="1050" dirty="0"/>
              <a:t>Inspect all equipment for damage, degradation or malfunction prior to use. </a:t>
            </a:r>
          </a:p>
          <a:p>
            <a:pPr>
              <a:spcBef>
                <a:spcPts val="600"/>
              </a:spcBef>
            </a:pPr>
            <a:r>
              <a:rPr lang="en-US" sz="1200" b="1" dirty="0"/>
              <a:t>11.19.2024 -  ESEW activation, possible chem exposure</a:t>
            </a:r>
          </a:p>
          <a:p>
            <a:pPr lvl="1"/>
            <a:r>
              <a:rPr lang="en-US" sz="1050" dirty="0"/>
              <a:t>AI felt a drop of liquid on his back. AI’s partner verified that indeed, there was a drip. He then descended from the catwalk and entered an ESEW. </a:t>
            </a:r>
          </a:p>
          <a:p>
            <a:pPr marL="552345" lvl="1" indent="-171450">
              <a:buFont typeface="Arial" panose="020B0604020202020204" pitchFamily="34" charset="0"/>
              <a:buChar char="•"/>
            </a:pPr>
            <a:r>
              <a:rPr lang="en-US" sz="1050" b="1" dirty="0"/>
              <a:t>Lessons Learned: </a:t>
            </a:r>
            <a:r>
              <a:rPr lang="en-US" sz="1050" b="1" dirty="0">
                <a:solidFill>
                  <a:srgbClr val="00B050"/>
                </a:solidFill>
              </a:rPr>
              <a:t>Proper Response to exposure of unknown liquid </a:t>
            </a:r>
          </a:p>
          <a:p>
            <a:pPr>
              <a:spcBef>
                <a:spcPts val="600"/>
              </a:spcBef>
            </a:pPr>
            <a:r>
              <a:rPr lang="en-US" sz="1050" dirty="0"/>
              <a:t> </a:t>
            </a:r>
            <a:r>
              <a:rPr lang="en-US" sz="1200" b="1" dirty="0"/>
              <a:t>11.19.2024 - Debris in eye </a:t>
            </a:r>
          </a:p>
          <a:p>
            <a:pPr>
              <a:spcBef>
                <a:spcPts val="600"/>
              </a:spcBef>
            </a:pPr>
            <a:r>
              <a:rPr lang="en-US" sz="1050" dirty="0"/>
              <a:t>AI Working in the area reported an unknown object in eye. AI was using cutting equipment and was wearing safety glasses. AI was working with a fan blowing directly at the face. Suspected object in eye was dust from the fan blowing particulate around the workspace </a:t>
            </a:r>
          </a:p>
          <a:p>
            <a:pPr marL="552345" lvl="1" indent="-171450">
              <a:buFont typeface="Arial" panose="020B0604020202020204" pitchFamily="34" charset="0"/>
              <a:buChar char="•"/>
            </a:pPr>
            <a:r>
              <a:rPr lang="en-US" sz="1050" b="1" dirty="0"/>
              <a:t>Lessons Learned: </a:t>
            </a:r>
            <a:r>
              <a:rPr lang="en-US" sz="1050" b="1" dirty="0">
                <a:solidFill>
                  <a:srgbClr val="FF0000"/>
                </a:solidFill>
              </a:rPr>
              <a:t>Situational Awareness </a:t>
            </a:r>
            <a:endParaRPr lang="en-US" sz="1050" b="1" dirty="0"/>
          </a:p>
          <a:p>
            <a:pPr marL="933240" lvl="2" indent="-171450">
              <a:buFont typeface="Arial" panose="020B0604020202020204" pitchFamily="34" charset="0"/>
              <a:buChar char="•"/>
            </a:pPr>
            <a:r>
              <a:rPr lang="en-US" sz="1050" dirty="0"/>
              <a:t>Coach crew on performing work away from places where dust/debris can fall. </a:t>
            </a:r>
          </a:p>
          <a:p>
            <a:pPr marL="933240" lvl="2" indent="-171450">
              <a:buFont typeface="Arial" panose="020B0604020202020204" pitchFamily="34" charset="0"/>
              <a:buChar char="•"/>
            </a:pPr>
            <a:r>
              <a:rPr lang="en-US" sz="1050" dirty="0"/>
              <a:t>Remind employees to wear "</a:t>
            </a:r>
            <a:r>
              <a:rPr lang="en-US" sz="1050" dirty="0" err="1"/>
              <a:t>spoggles</a:t>
            </a:r>
            <a:r>
              <a:rPr lang="en-US" sz="1050" dirty="0"/>
              <a:t>" if there is a chance they will get debris in their eye.</a:t>
            </a:r>
          </a:p>
          <a:p>
            <a:pPr marL="552345" lvl="1" indent="-171450">
              <a:buFont typeface="Arial" panose="020B0604020202020204" pitchFamily="34" charset="0"/>
              <a:buChar char="•"/>
            </a:pPr>
            <a:endParaRPr lang="en-US" sz="1050" dirty="0"/>
          </a:p>
          <a:p>
            <a:pPr lvl="1"/>
            <a:endParaRPr lang="en-US" sz="1050" dirty="0"/>
          </a:p>
        </p:txBody>
      </p:sp>
      <p:sp>
        <p:nvSpPr>
          <p:cNvPr id="5" name="TextBox 4">
            <a:extLst>
              <a:ext uri="{FF2B5EF4-FFF2-40B4-BE49-F238E27FC236}">
                <a16:creationId xmlns:a16="http://schemas.microsoft.com/office/drawing/2014/main" id="{5CD1D967-CCDD-4DBD-A883-BFDC2C495536}"/>
              </a:ext>
            </a:extLst>
          </p:cNvPr>
          <p:cNvSpPr txBox="1"/>
          <p:nvPr/>
        </p:nvSpPr>
        <p:spPr>
          <a:xfrm>
            <a:off x="4672853" y="1267547"/>
            <a:ext cx="4471147" cy="2608406"/>
          </a:xfrm>
          <a:prstGeom prst="rect">
            <a:avLst/>
          </a:prstGeom>
          <a:noFill/>
        </p:spPr>
        <p:txBody>
          <a:bodyPr wrap="square" rtlCol="0">
            <a:spAutoFit/>
          </a:bodyPr>
          <a:lstStyle/>
          <a:p>
            <a:r>
              <a:rPr lang="en-US" sz="1200" b="1" dirty="0"/>
              <a:t>11.21.2024 - Left wrist pain from repetitive motion</a:t>
            </a:r>
          </a:p>
          <a:p>
            <a:pPr lvl="1"/>
            <a:r>
              <a:rPr lang="en-US" sz="1050" dirty="0"/>
              <a:t>AI reported pain in wrist after repetitively move parts </a:t>
            </a:r>
          </a:p>
          <a:p>
            <a:pPr marL="552345" lvl="1" indent="-171450">
              <a:buFont typeface="Arial" panose="020B0604020202020204" pitchFamily="34" charset="0"/>
              <a:buChar char="•"/>
            </a:pPr>
            <a:r>
              <a:rPr lang="en-US" sz="1050" b="1" dirty="0"/>
              <a:t>Lessons Learned: </a:t>
            </a:r>
            <a:r>
              <a:rPr lang="en-US" sz="1050" b="1" dirty="0">
                <a:solidFill>
                  <a:srgbClr val="FF0000"/>
                </a:solidFill>
              </a:rPr>
              <a:t>Ergonomics</a:t>
            </a:r>
          </a:p>
          <a:p>
            <a:pPr marL="933240" lvl="2" indent="-171450">
              <a:buFont typeface="Arial" panose="020B0604020202020204" pitchFamily="34" charset="0"/>
              <a:buChar char="•"/>
            </a:pPr>
            <a:r>
              <a:rPr lang="en-US" sz="1050" dirty="0"/>
              <a:t>Report all ergonomic discomfort to ESH as soon as discomfort is noticed. </a:t>
            </a:r>
          </a:p>
          <a:p>
            <a:pPr marL="552345" lvl="1" indent="-171450">
              <a:buFont typeface="Arial" panose="020B0604020202020204" pitchFamily="34" charset="0"/>
              <a:buChar char="•"/>
            </a:pPr>
            <a:endParaRPr lang="en-US" sz="1050" b="1" dirty="0"/>
          </a:p>
          <a:p>
            <a:pPr marL="171450" indent="-171450">
              <a:buFont typeface="Arial" panose="020B0604020202020204" pitchFamily="34" charset="0"/>
              <a:buChar char="•"/>
            </a:pPr>
            <a:endParaRPr lang="en-US" sz="1200" b="1" dirty="0"/>
          </a:p>
          <a:p>
            <a:r>
              <a:rPr lang="en-US" sz="1200" b="1" dirty="0"/>
              <a:t>11.21.2024 - Right wrist abrasion</a:t>
            </a:r>
          </a:p>
          <a:p>
            <a:pPr lvl="1"/>
            <a:r>
              <a:rPr lang="en-US" sz="1050" dirty="0"/>
              <a:t>AI was moving a chemical drum. As he was pulling backwards to stage the drum, his foot slipped on plastic trash that was left on the floor. This caused the drum dolly to press his right wrist into nearby equipment causing a scrape and redness on the skin. </a:t>
            </a:r>
          </a:p>
          <a:p>
            <a:pPr marL="552345" lvl="1" indent="-171450">
              <a:buFont typeface="Arial" panose="020B0604020202020204" pitchFamily="34" charset="0"/>
              <a:buChar char="•"/>
            </a:pPr>
            <a:r>
              <a:rPr lang="en-US" sz="1050" b="1" dirty="0"/>
              <a:t>Lessons Learned -</a:t>
            </a:r>
            <a:r>
              <a:rPr lang="en-US" sz="1050" b="1" dirty="0">
                <a:solidFill>
                  <a:srgbClr val="FF0000"/>
                </a:solidFill>
              </a:rPr>
              <a:t> Situational Awareness </a:t>
            </a:r>
          </a:p>
          <a:p>
            <a:pPr marL="933240" lvl="2" indent="-171450">
              <a:buFont typeface="Arial" panose="020B0604020202020204" pitchFamily="34" charset="0"/>
              <a:buChar char="•"/>
            </a:pPr>
            <a:r>
              <a:rPr lang="en-US" sz="1050" dirty="0"/>
              <a:t>Clean workspaces reduce opportunities for injury </a:t>
            </a:r>
          </a:p>
          <a:p>
            <a:endParaRPr lang="en-US" sz="1200" dirty="0"/>
          </a:p>
        </p:txBody>
      </p:sp>
    </p:spTree>
    <p:extLst>
      <p:ext uri="{BB962C8B-B14F-4D97-AF65-F5344CB8AC3E}">
        <p14:creationId xmlns:p14="http://schemas.microsoft.com/office/powerpoint/2010/main" val="4138498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22447-1C20-4261-B959-C1E2A9E14E74}"/>
              </a:ext>
            </a:extLst>
          </p:cNvPr>
          <p:cNvSpPr>
            <a:spLocks noGrp="1"/>
          </p:cNvSpPr>
          <p:nvPr>
            <p:ph type="title"/>
          </p:nvPr>
        </p:nvSpPr>
        <p:spPr>
          <a:xfrm>
            <a:off x="0" y="0"/>
            <a:ext cx="8458200" cy="610791"/>
          </a:xfrm>
        </p:spPr>
        <p:txBody>
          <a:bodyPr/>
          <a:lstStyle/>
          <a:p>
            <a:r>
              <a:rPr lang="en-US" dirty="0"/>
              <a:t>A Few Answers </a:t>
            </a:r>
          </a:p>
        </p:txBody>
      </p:sp>
      <p:sp>
        <p:nvSpPr>
          <p:cNvPr id="3" name="Slide Number Placeholder 2">
            <a:extLst>
              <a:ext uri="{FF2B5EF4-FFF2-40B4-BE49-F238E27FC236}">
                <a16:creationId xmlns:a16="http://schemas.microsoft.com/office/drawing/2014/main" id="{EB818051-4398-4910-871D-C5F83B64EE76}"/>
              </a:ext>
            </a:extLst>
          </p:cNvPr>
          <p:cNvSpPr>
            <a:spLocks noGrp="1"/>
          </p:cNvSpPr>
          <p:nvPr>
            <p:ph type="sldNum" sz="quarter" idx="10"/>
          </p:nvPr>
        </p:nvSpPr>
        <p:spPr/>
        <p:txBody>
          <a:bodyPr/>
          <a:lstStyle/>
          <a:p>
            <a:pPr>
              <a:defRPr/>
            </a:pPr>
            <a:fld id="{D4C52F08-588C-488E-A5AB-DF69250DE862}" type="slidenum">
              <a:rPr lang="en-US" smtClean="0"/>
              <a:pPr>
                <a:defRPr/>
              </a:pPr>
              <a:t>5</a:t>
            </a:fld>
            <a:endParaRPr lang="en-US"/>
          </a:p>
        </p:txBody>
      </p:sp>
      <p:sp>
        <p:nvSpPr>
          <p:cNvPr id="4" name="TextBox 3">
            <a:extLst>
              <a:ext uri="{FF2B5EF4-FFF2-40B4-BE49-F238E27FC236}">
                <a16:creationId xmlns:a16="http://schemas.microsoft.com/office/drawing/2014/main" id="{D2DD949C-1FCF-4118-951E-7AEAD4F8B366}"/>
              </a:ext>
            </a:extLst>
          </p:cNvPr>
          <p:cNvSpPr txBox="1"/>
          <p:nvPr/>
        </p:nvSpPr>
        <p:spPr>
          <a:xfrm>
            <a:off x="95534" y="633651"/>
            <a:ext cx="8458200" cy="3616375"/>
          </a:xfrm>
          <a:prstGeom prst="rect">
            <a:avLst/>
          </a:prstGeom>
          <a:noFill/>
        </p:spPr>
        <p:txBody>
          <a:bodyPr wrap="square" rtlCol="0">
            <a:spAutoFit/>
          </a:bodyPr>
          <a:lstStyle/>
          <a:p>
            <a:r>
              <a:rPr lang="en-US" b="1" dirty="0">
                <a:solidFill>
                  <a:srgbClr val="00B050"/>
                </a:solidFill>
              </a:rPr>
              <a:t>Question #1: </a:t>
            </a:r>
          </a:p>
          <a:p>
            <a:r>
              <a:rPr lang="en-US" dirty="0"/>
              <a:t>Why do we call 801-767-7777 instead of 911?</a:t>
            </a:r>
          </a:p>
          <a:p>
            <a:endParaRPr lang="en-US" sz="800" dirty="0"/>
          </a:p>
          <a:p>
            <a:pPr marL="285750" indent="-285750">
              <a:spcBef>
                <a:spcPts val="600"/>
              </a:spcBef>
              <a:buFont typeface="Arial" panose="020B0604020202020204" pitchFamily="34" charset="0"/>
              <a:buChar char="•"/>
            </a:pPr>
            <a:r>
              <a:rPr lang="en-US" sz="1600" dirty="0">
                <a:solidFill>
                  <a:srgbClr val="002060"/>
                </a:solidFill>
              </a:rPr>
              <a:t>Our site has 2.3 </a:t>
            </a:r>
            <a:r>
              <a:rPr lang="en-US" sz="1600" i="1" dirty="0">
                <a:solidFill>
                  <a:srgbClr val="002060"/>
                </a:solidFill>
              </a:rPr>
              <a:t>Million</a:t>
            </a:r>
            <a:r>
              <a:rPr lang="en-US" sz="1600" dirty="0">
                <a:solidFill>
                  <a:srgbClr val="002060"/>
                </a:solidFill>
              </a:rPr>
              <a:t> </a:t>
            </a:r>
            <a:r>
              <a:rPr lang="en-US" sz="1600" dirty="0"/>
              <a:t>         </a:t>
            </a:r>
            <a:r>
              <a:rPr lang="en-US" sz="1600" dirty="0">
                <a:solidFill>
                  <a:srgbClr val="002060"/>
                </a:solidFill>
              </a:rPr>
              <a:t>square feet of building space and more than 650 acres- Responders would never find caller location without an escort</a:t>
            </a:r>
          </a:p>
          <a:p>
            <a:pPr marL="285750" indent="-285750">
              <a:spcBef>
                <a:spcPts val="600"/>
              </a:spcBef>
              <a:buFont typeface="Arial" panose="020B0604020202020204" pitchFamily="34" charset="0"/>
              <a:buChar char="•"/>
            </a:pPr>
            <a:r>
              <a:rPr lang="en-US" sz="1600" dirty="0">
                <a:solidFill>
                  <a:srgbClr val="002060"/>
                </a:solidFill>
              </a:rPr>
              <a:t>Containment of the issue by local teams is more efficient due to system knowledge</a:t>
            </a:r>
          </a:p>
          <a:p>
            <a:pPr marL="285750" indent="-285750">
              <a:spcBef>
                <a:spcPts val="600"/>
              </a:spcBef>
              <a:buFont typeface="Arial" panose="020B0604020202020204" pitchFamily="34" charset="0"/>
              <a:buChar char="•"/>
            </a:pPr>
            <a:r>
              <a:rPr lang="en-US" sz="1600" dirty="0">
                <a:solidFill>
                  <a:srgbClr val="002060"/>
                </a:solidFill>
              </a:rPr>
              <a:t>Local teams will call public responders for assistance when needed. Escorts intercept local responders while in route and take them to appropriate location </a:t>
            </a:r>
          </a:p>
          <a:p>
            <a:pPr>
              <a:spcBef>
                <a:spcPts val="600"/>
              </a:spcBef>
            </a:pPr>
            <a:endParaRPr lang="en-US" sz="1600" dirty="0">
              <a:solidFill>
                <a:srgbClr val="002060"/>
              </a:solidFill>
            </a:endParaRPr>
          </a:p>
          <a:p>
            <a:pPr>
              <a:spcBef>
                <a:spcPts val="600"/>
              </a:spcBef>
            </a:pPr>
            <a:r>
              <a:rPr lang="en-US" b="1" dirty="0">
                <a:solidFill>
                  <a:srgbClr val="00B050"/>
                </a:solidFill>
              </a:rPr>
              <a:t>Question #2: </a:t>
            </a:r>
          </a:p>
          <a:p>
            <a:pPr>
              <a:spcBef>
                <a:spcPts val="600"/>
              </a:spcBef>
            </a:pPr>
            <a:r>
              <a:rPr lang="en-US" dirty="0"/>
              <a:t>If calling 7’s from a site phone, is there location ID transmitted with the call? </a:t>
            </a:r>
          </a:p>
          <a:p>
            <a:pPr marL="285750" indent="-285750">
              <a:spcBef>
                <a:spcPts val="600"/>
              </a:spcBef>
              <a:buFont typeface="Arial" panose="020B0604020202020204" pitchFamily="34" charset="0"/>
              <a:buChar char="•"/>
            </a:pPr>
            <a:r>
              <a:rPr lang="en-US" sz="1600" dirty="0">
                <a:solidFill>
                  <a:srgbClr val="002060"/>
                </a:solidFill>
              </a:rPr>
              <a:t>No- They are analogue phones </a:t>
            </a:r>
          </a:p>
        </p:txBody>
      </p:sp>
      <p:pic>
        <p:nvPicPr>
          <p:cNvPr id="5" name="Picture 4">
            <a:extLst>
              <a:ext uri="{FF2B5EF4-FFF2-40B4-BE49-F238E27FC236}">
                <a16:creationId xmlns:a16="http://schemas.microsoft.com/office/drawing/2014/main" id="{E55D7694-578C-42D6-AD2C-0E4701439A23}"/>
              </a:ext>
            </a:extLst>
          </p:cNvPr>
          <p:cNvPicPr>
            <a:picLocks noChangeAspect="1"/>
          </p:cNvPicPr>
          <p:nvPr/>
        </p:nvPicPr>
        <p:blipFill>
          <a:blip r:embed="rId2"/>
          <a:stretch>
            <a:fillRect/>
          </a:stretch>
        </p:blipFill>
        <p:spPr>
          <a:xfrm>
            <a:off x="2610987" y="1245285"/>
            <a:ext cx="441399" cy="415434"/>
          </a:xfrm>
          <a:prstGeom prst="rect">
            <a:avLst/>
          </a:prstGeom>
        </p:spPr>
      </p:pic>
    </p:spTree>
    <p:extLst>
      <p:ext uri="{BB962C8B-B14F-4D97-AF65-F5344CB8AC3E}">
        <p14:creationId xmlns:p14="http://schemas.microsoft.com/office/powerpoint/2010/main" val="3387924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D98ED-AFE1-468A-AF9A-2E16951797EA}"/>
              </a:ext>
            </a:extLst>
          </p:cNvPr>
          <p:cNvSpPr>
            <a:spLocks noGrp="1"/>
          </p:cNvSpPr>
          <p:nvPr>
            <p:ph type="ctrTitle"/>
          </p:nvPr>
        </p:nvSpPr>
        <p:spPr>
          <a:xfrm>
            <a:off x="251460" y="66675"/>
            <a:ext cx="8694420" cy="474345"/>
          </a:xfrm>
        </p:spPr>
        <p:txBody>
          <a:bodyPr>
            <a:noAutofit/>
          </a:bodyPr>
          <a:lstStyle/>
          <a:p>
            <a:r>
              <a:rPr lang="en-US" sz="3200" dirty="0"/>
              <a:t>Pre Task Planning (Ricky Gettings/MEI) </a:t>
            </a:r>
          </a:p>
        </p:txBody>
      </p:sp>
      <p:sp>
        <p:nvSpPr>
          <p:cNvPr id="3" name="Subtitle 2">
            <a:extLst>
              <a:ext uri="{FF2B5EF4-FFF2-40B4-BE49-F238E27FC236}">
                <a16:creationId xmlns:a16="http://schemas.microsoft.com/office/drawing/2014/main" id="{4C15F1F5-78F5-44B2-986B-6225A9DB5C0C}"/>
              </a:ext>
            </a:extLst>
          </p:cNvPr>
          <p:cNvSpPr>
            <a:spLocks noGrp="1"/>
          </p:cNvSpPr>
          <p:nvPr>
            <p:ph type="subTitle" idx="1"/>
          </p:nvPr>
        </p:nvSpPr>
        <p:spPr>
          <a:xfrm>
            <a:off x="91440" y="609600"/>
            <a:ext cx="9052560" cy="4345305"/>
          </a:xfrm>
        </p:spPr>
        <p:txBody>
          <a:bodyPr>
            <a:normAutofit/>
          </a:bodyPr>
          <a:lstStyle/>
          <a:p>
            <a:pPr algn="l"/>
            <a:r>
              <a:rPr lang="en-US" sz="1600" b="0" dirty="0"/>
              <a:t>Safety Document / JHA</a:t>
            </a:r>
          </a:p>
          <a:p>
            <a:pPr algn="l"/>
            <a:r>
              <a:rPr lang="en-US" sz="1600" b="0" dirty="0"/>
              <a:t>	- Interruptions to Facility / Damage to Facility</a:t>
            </a:r>
          </a:p>
          <a:p>
            <a:pPr algn="l"/>
            <a:r>
              <a:rPr lang="en-US" sz="1600" b="0" dirty="0"/>
              <a:t>	- Efficient</a:t>
            </a:r>
          </a:p>
          <a:p>
            <a:pPr algn="l"/>
            <a:r>
              <a:rPr lang="en-US" sz="1600" b="0" dirty="0"/>
              <a:t>Sign, Grade and Execute Work Plan </a:t>
            </a:r>
          </a:p>
          <a:p>
            <a:pPr algn="l"/>
            <a:r>
              <a:rPr lang="en-US" sz="1600" b="0" dirty="0"/>
              <a:t>	- Ensure Crew Has a Complete Plan</a:t>
            </a:r>
          </a:p>
          <a:p>
            <a:pPr algn="l"/>
            <a:r>
              <a:rPr lang="en-US" sz="1600" b="0" dirty="0"/>
              <a:t>	- Improve the Quality</a:t>
            </a:r>
          </a:p>
          <a:p>
            <a:pPr algn="l"/>
            <a:r>
              <a:rPr lang="en-US" sz="1600" b="0" dirty="0"/>
              <a:t>		* Capture All Steps and Hazards</a:t>
            </a:r>
          </a:p>
          <a:p>
            <a:pPr algn="l"/>
            <a:r>
              <a:rPr lang="en-US" sz="1600" b="0" dirty="0"/>
              <a:t>		* Ensure Proper Mitigations</a:t>
            </a:r>
          </a:p>
          <a:p>
            <a:pPr algn="l"/>
            <a:r>
              <a:rPr lang="en-US" sz="1600" b="0" dirty="0"/>
              <a:t>Read Out Loud to Crew</a:t>
            </a:r>
          </a:p>
          <a:p>
            <a:pPr algn="l"/>
            <a:r>
              <a:rPr lang="en-US" sz="1600" b="0" dirty="0"/>
              <a:t>	- By Author </a:t>
            </a:r>
          </a:p>
          <a:p>
            <a:pPr algn="l"/>
            <a:r>
              <a:rPr lang="en-US" sz="1600" b="0" dirty="0"/>
              <a:t>	- By Other</a:t>
            </a:r>
          </a:p>
          <a:p>
            <a:pPr algn="l"/>
            <a:r>
              <a:rPr lang="en-US" sz="1600" b="0" dirty="0"/>
              <a:t>	- Helps to Improve Communication</a:t>
            </a:r>
            <a:endParaRPr lang="en-US" dirty="0"/>
          </a:p>
        </p:txBody>
      </p:sp>
    </p:spTree>
    <p:extLst>
      <p:ext uri="{BB962C8B-B14F-4D97-AF65-F5344CB8AC3E}">
        <p14:creationId xmlns:p14="http://schemas.microsoft.com/office/powerpoint/2010/main" val="41659335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58B3E-51B5-477F-BB72-99004DB41596}"/>
              </a:ext>
            </a:extLst>
          </p:cNvPr>
          <p:cNvSpPr>
            <a:spLocks noGrp="1"/>
          </p:cNvSpPr>
          <p:nvPr>
            <p:ph type="title"/>
          </p:nvPr>
        </p:nvSpPr>
        <p:spPr/>
        <p:txBody>
          <a:bodyPr/>
          <a:lstStyle/>
          <a:p>
            <a:r>
              <a:rPr lang="en-US" dirty="0"/>
              <a:t>Shout-outs </a:t>
            </a:r>
          </a:p>
        </p:txBody>
      </p:sp>
      <p:sp>
        <p:nvSpPr>
          <p:cNvPr id="3" name="Slide Number Placeholder 2">
            <a:extLst>
              <a:ext uri="{FF2B5EF4-FFF2-40B4-BE49-F238E27FC236}">
                <a16:creationId xmlns:a16="http://schemas.microsoft.com/office/drawing/2014/main" id="{0C73C05F-B873-4A4D-A3C7-28CEBD7852EB}"/>
              </a:ext>
            </a:extLst>
          </p:cNvPr>
          <p:cNvSpPr>
            <a:spLocks noGrp="1"/>
          </p:cNvSpPr>
          <p:nvPr>
            <p:ph type="sldNum" sz="quarter" idx="10"/>
          </p:nvPr>
        </p:nvSpPr>
        <p:spPr/>
        <p:txBody>
          <a:bodyPr/>
          <a:lstStyle/>
          <a:p>
            <a:pPr>
              <a:defRPr/>
            </a:pPr>
            <a:fld id="{D4C52F08-588C-488E-A5AB-DF69250DE862}" type="slidenum">
              <a:rPr lang="en-US" smtClean="0"/>
              <a:pPr>
                <a:defRPr/>
              </a:pPr>
              <a:t>7</a:t>
            </a:fld>
            <a:endParaRPr lang="en-US"/>
          </a:p>
        </p:txBody>
      </p:sp>
      <p:pic>
        <p:nvPicPr>
          <p:cNvPr id="4" name="Picture 3">
            <a:extLst>
              <a:ext uri="{FF2B5EF4-FFF2-40B4-BE49-F238E27FC236}">
                <a16:creationId xmlns:a16="http://schemas.microsoft.com/office/drawing/2014/main" id="{759CC271-A75C-4C3F-9707-C4422EE9F119}"/>
              </a:ext>
            </a:extLst>
          </p:cNvPr>
          <p:cNvPicPr>
            <a:picLocks noChangeAspect="1"/>
          </p:cNvPicPr>
          <p:nvPr/>
        </p:nvPicPr>
        <p:blipFill>
          <a:blip r:embed="rId2"/>
          <a:stretch>
            <a:fillRect/>
          </a:stretch>
        </p:blipFill>
        <p:spPr>
          <a:xfrm>
            <a:off x="2289008" y="-41634"/>
            <a:ext cx="908383" cy="908383"/>
          </a:xfrm>
          <a:prstGeom prst="rect">
            <a:avLst/>
          </a:prstGeom>
        </p:spPr>
      </p:pic>
      <p:pic>
        <p:nvPicPr>
          <p:cNvPr id="5" name="Picture 4">
            <a:extLst>
              <a:ext uri="{FF2B5EF4-FFF2-40B4-BE49-F238E27FC236}">
                <a16:creationId xmlns:a16="http://schemas.microsoft.com/office/drawing/2014/main" id="{532EF8BA-FA6F-4BAC-B4B3-45C19E136974}"/>
              </a:ext>
            </a:extLst>
          </p:cNvPr>
          <p:cNvPicPr>
            <a:picLocks noChangeAspect="1"/>
          </p:cNvPicPr>
          <p:nvPr/>
        </p:nvPicPr>
        <p:blipFill>
          <a:blip r:embed="rId3"/>
          <a:stretch>
            <a:fillRect/>
          </a:stretch>
        </p:blipFill>
        <p:spPr>
          <a:xfrm>
            <a:off x="5394531" y="545926"/>
            <a:ext cx="2874540" cy="3832719"/>
          </a:xfrm>
          <a:prstGeom prst="rect">
            <a:avLst/>
          </a:prstGeom>
        </p:spPr>
      </p:pic>
      <p:cxnSp>
        <p:nvCxnSpPr>
          <p:cNvPr id="7" name="Straight Arrow Connector 6">
            <a:extLst>
              <a:ext uri="{FF2B5EF4-FFF2-40B4-BE49-F238E27FC236}">
                <a16:creationId xmlns:a16="http://schemas.microsoft.com/office/drawing/2014/main" id="{30183356-2276-4691-A86A-D307D359EFA4}"/>
              </a:ext>
            </a:extLst>
          </p:cNvPr>
          <p:cNvCxnSpPr>
            <a:cxnSpLocks/>
          </p:cNvCxnSpPr>
          <p:nvPr/>
        </p:nvCxnSpPr>
        <p:spPr>
          <a:xfrm>
            <a:off x="4480659" y="983223"/>
            <a:ext cx="1834670" cy="526273"/>
          </a:xfrm>
          <a:prstGeom prst="straightConnector1">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4EA4440-7968-4139-B795-E711FB13076D}"/>
              </a:ext>
            </a:extLst>
          </p:cNvPr>
          <p:cNvSpPr txBox="1"/>
          <p:nvPr/>
        </p:nvSpPr>
        <p:spPr>
          <a:xfrm>
            <a:off x="3566787" y="675446"/>
            <a:ext cx="1827744" cy="307777"/>
          </a:xfrm>
          <a:prstGeom prst="rect">
            <a:avLst/>
          </a:prstGeom>
          <a:noFill/>
        </p:spPr>
        <p:txBody>
          <a:bodyPr wrap="none" rtlCol="0">
            <a:spAutoFit/>
          </a:bodyPr>
          <a:lstStyle/>
          <a:p>
            <a:r>
              <a:rPr lang="en-US" sz="1400" dirty="0">
                <a:solidFill>
                  <a:srgbClr val="996633"/>
                </a:solidFill>
              </a:rPr>
              <a:t>Brown Discoloration </a:t>
            </a:r>
          </a:p>
        </p:txBody>
      </p:sp>
      <p:sp>
        <p:nvSpPr>
          <p:cNvPr id="12" name="TextBox 11">
            <a:extLst>
              <a:ext uri="{FF2B5EF4-FFF2-40B4-BE49-F238E27FC236}">
                <a16:creationId xmlns:a16="http://schemas.microsoft.com/office/drawing/2014/main" id="{151E38D6-31EE-4D11-AA5B-FB0F7DE96B95}"/>
              </a:ext>
            </a:extLst>
          </p:cNvPr>
          <p:cNvSpPr txBox="1"/>
          <p:nvPr/>
        </p:nvSpPr>
        <p:spPr>
          <a:xfrm>
            <a:off x="160043" y="1286237"/>
            <a:ext cx="4320616" cy="1200329"/>
          </a:xfrm>
          <a:prstGeom prst="rect">
            <a:avLst/>
          </a:prstGeom>
          <a:noFill/>
        </p:spPr>
        <p:txBody>
          <a:bodyPr wrap="square" rtlCol="0">
            <a:spAutoFit/>
          </a:bodyPr>
          <a:lstStyle/>
          <a:p>
            <a:pPr algn="ctr"/>
            <a:r>
              <a:rPr lang="en-US" dirty="0"/>
              <a:t>Jake England and James </a:t>
            </a:r>
            <a:r>
              <a:rPr lang="en-US" dirty="0" err="1"/>
              <a:t>Glaubensklee</a:t>
            </a:r>
            <a:r>
              <a:rPr lang="en-US" dirty="0"/>
              <a:t> (Wasatch Electric) </a:t>
            </a:r>
          </a:p>
          <a:p>
            <a:pPr algn="ctr"/>
            <a:r>
              <a:rPr lang="en-US" dirty="0"/>
              <a:t>for reporting the leak on the pump for 88Y</a:t>
            </a:r>
          </a:p>
        </p:txBody>
      </p:sp>
    </p:spTree>
    <p:extLst>
      <p:ext uri="{BB962C8B-B14F-4D97-AF65-F5344CB8AC3E}">
        <p14:creationId xmlns:p14="http://schemas.microsoft.com/office/powerpoint/2010/main" val="747404179"/>
      </p:ext>
    </p:extLst>
  </p:cSld>
  <p:clrMapOvr>
    <a:masterClrMapping/>
  </p:clrMapOvr>
</p:sld>
</file>

<file path=ppt/theme/theme1.xml><?xml version="1.0" encoding="utf-8"?>
<a:theme xmlns:a="http://schemas.openxmlformats.org/drawingml/2006/main" name="FinalPowerpoint">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2" id="{21DEEB12-3F7F-4BE3-B768-E7C36D2DAFC2}" vid="{F211C862-33B5-4D62-9C83-03F82420E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3C77C4735D3AD42B10813A99C11332E" ma:contentTypeVersion="0" ma:contentTypeDescription="Create a new document." ma:contentTypeScope="" ma:versionID="db9db1161c435c448c54d4d580450f44">
  <xsd:schema xmlns:xsd="http://www.w3.org/2001/XMLSchema" xmlns:xs="http://www.w3.org/2001/XMLSchema" xmlns:p="http://schemas.microsoft.com/office/2006/metadata/properties" targetNamespace="http://schemas.microsoft.com/office/2006/metadata/properties" ma:root="true" ma:fieldsID="6834f8c0c0eabdc6c42b2f987c760c0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7DC320C-DE4A-40E2-8BE5-5D6E279C756A}"/>
</file>

<file path=customXml/itemProps2.xml><?xml version="1.0" encoding="utf-8"?>
<ds:datastoreItem xmlns:ds="http://schemas.openxmlformats.org/officeDocument/2006/customXml" ds:itemID="{DC4C7832-13FE-48BD-83F0-F2946CCC059F}">
  <ds:schemaRefs>
    <ds:schemaRef ds:uri="http://www.w3.org/XML/1998/namespace"/>
    <ds:schemaRef ds:uri="http://schemas.microsoft.com/office/2006/metadata/properties"/>
    <ds:schemaRef ds:uri="http://purl.org/dc/dcmitype/"/>
    <ds:schemaRef ds:uri="http://purl.org/dc/terms/"/>
    <ds:schemaRef ds:uri="http://schemas.microsoft.com/office/2006/documentManagement/types"/>
    <ds:schemaRef ds:uri="http://schemas.microsoft.com/sharepoint/v3"/>
    <ds:schemaRef ds:uri="http://schemas.microsoft.com/sharepoint/v4"/>
    <ds:schemaRef ds:uri="http://schemas.openxmlformats.org/package/2006/metadata/core-properties"/>
    <ds:schemaRef ds:uri="http://schemas.microsoft.com/office/infopath/2007/PartnerControls"/>
    <ds:schemaRef ds:uri="66d59bc8-2d81-483f-ab1c-d81a68a12b25"/>
    <ds:schemaRef ds:uri="http://purl.org/dc/elements/1.1/"/>
  </ds:schemaRefs>
</ds:datastoreItem>
</file>

<file path=customXml/itemProps3.xml><?xml version="1.0" encoding="utf-8"?>
<ds:datastoreItem xmlns:ds="http://schemas.openxmlformats.org/officeDocument/2006/customXml" ds:itemID="{9FB68C80-0D46-4D5E-8A89-7256398B610F}">
  <ds:schemaRefs>
    <ds:schemaRef ds:uri="http://schemas.microsoft.com/sharepoint/v3/contenttype/forms"/>
  </ds:schemaRefs>
</ds:datastoreItem>
</file>

<file path=customXml/itemProps4.xml><?xml version="1.0" encoding="utf-8"?>
<ds:datastoreItem xmlns:ds="http://schemas.openxmlformats.org/officeDocument/2006/customXml" ds:itemID="{5BEAFC12-9037-4AB8-AD73-F229755BC4A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TI Selective Disclosure</Template>
  <TotalTime>284</TotalTime>
  <Words>590</Words>
  <Application>Microsoft Office PowerPoint</Application>
  <PresentationFormat>On-screen Show (16:9)</PresentationFormat>
  <Paragraphs>78</Paragraphs>
  <Slides>7</Slides>
  <Notes>0</Notes>
  <HiddenSlides>3</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7</vt:i4>
      </vt:variant>
    </vt:vector>
  </HeadingPairs>
  <TitlesOfParts>
    <vt:vector size="9" baseType="lpstr">
      <vt:lpstr>Arial</vt:lpstr>
      <vt:lpstr>FinalPowerpoint</vt:lpstr>
      <vt:lpstr>LFAB Vendor Safety Meeting</vt:lpstr>
      <vt:lpstr>LFAB Injury Metrics WW48</vt:lpstr>
      <vt:lpstr>LFAB Recent Events WW48</vt:lpstr>
      <vt:lpstr>LFAB Recent Events WW48</vt:lpstr>
      <vt:lpstr>A Few Answers </vt:lpstr>
      <vt:lpstr>Pre Task Planning (Ricky Gettings/MEI) </vt:lpstr>
      <vt:lpstr>Shout-outs </vt:lpstr>
    </vt:vector>
  </TitlesOfParts>
  <Company>Texas Instruments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 here</dc:title>
  <dc:creator>Towne, Marja</dc:creator>
  <cp:keywords>Selective Disclosure</cp:keywords>
  <cp:lastModifiedBy>Towne, Marja</cp:lastModifiedBy>
  <cp:revision>19</cp:revision>
  <cp:lastPrinted>2024-11-25T23:05:57Z</cp:lastPrinted>
  <dcterms:created xsi:type="dcterms:W3CDTF">2024-11-22T00:12:13Z</dcterms:created>
  <dcterms:modified xsi:type="dcterms:W3CDTF">2024-11-26T14:58:07Z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0x010100A3C77C4735D3AD42B10813A99C11332E</vt:lpwstr>
  </property>
  <property fmtid="{D5CDD505-2E9C-101B-9397-08002B2CF9AE}" pid="3" name="_dlc_DocIdItemGuid">
    <vt:lpwstr>37ece541-1f00-41f2-b87f-a206eb773c49</vt:lpwstr>
  </property>
</Properties>
</file>