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56" r:id="rId2"/>
    <p:sldId id="757" r:id="rId3"/>
    <p:sldId id="758" r:id="rId4"/>
    <p:sldId id="7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87D7-76F0-8040-93B6-084C7529F854}"/>
              </a:ext>
            </a:extLst>
          </p:cNvPr>
          <p:cNvSpPr txBox="1"/>
          <p:nvPr userDrawn="1"/>
        </p:nvSpPr>
        <p:spPr>
          <a:xfrm>
            <a:off x="6274421" y="637354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106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B38A65-CBB5-4829-935B-491879028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38D01-485B-4962-8BCC-9E183791D9C3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55021C-BBA2-4591-8881-AE1A524A1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6E6D0B-B086-4B9B-8165-864868FD4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86FF-3202-4A7B-822F-28EC21B7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30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40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815B5F2-A5A7-1E49-BC30-BA3F759961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715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943109"/>
            <a:ext cx="11277600" cy="1470025"/>
          </a:xfrm>
        </p:spPr>
        <p:txBody>
          <a:bodyPr/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98878"/>
            <a:ext cx="112776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73F1F293-7B5B-6248-AEF0-BCB7B73543E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856133" y="5919903"/>
            <a:ext cx="2844800" cy="2063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A picture containing drawing, cup&#10;&#10;Description automatically generated">
            <a:extLst>
              <a:ext uri="{FF2B5EF4-FFF2-40B4-BE49-F238E27FC236}">
                <a16:creationId xmlns:a16="http://schemas.microsoft.com/office/drawing/2014/main" id="{7CC34E39-7310-7442-846F-66689DD00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158" y="6376901"/>
            <a:ext cx="2084796" cy="2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5" y="1048477"/>
            <a:ext cx="11290300" cy="4945932"/>
          </a:xfrm>
        </p:spPr>
        <p:txBody>
          <a:bodyPr/>
          <a:lstStyle>
            <a:lvl1pPr>
              <a:spcBef>
                <a:spcPts val="889"/>
              </a:spcBef>
              <a:defRPr/>
            </a:lvl1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6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1" y="1185864"/>
            <a:ext cx="5543551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185864"/>
            <a:ext cx="5543549" cy="4692651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994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847" indent="0">
              <a:buNone/>
              <a:defRPr sz="2267" b="1"/>
            </a:lvl2pPr>
            <a:lvl3pPr marL="1015695" indent="0">
              <a:buNone/>
              <a:defRPr sz="2000" b="1"/>
            </a:lvl3pPr>
            <a:lvl4pPr marL="1523539" indent="0">
              <a:buNone/>
              <a:defRPr sz="1733" b="1"/>
            </a:lvl4pPr>
            <a:lvl5pPr marL="2031380" indent="0">
              <a:buNone/>
              <a:defRPr sz="1733" b="1"/>
            </a:lvl5pPr>
            <a:lvl6pPr marL="2539226" indent="0">
              <a:buNone/>
              <a:defRPr sz="1733" b="1"/>
            </a:lvl6pPr>
            <a:lvl7pPr marL="3047073" indent="0">
              <a:buNone/>
              <a:defRPr sz="1733" b="1"/>
            </a:lvl7pPr>
            <a:lvl8pPr marL="3554915" indent="0">
              <a:buNone/>
              <a:defRPr sz="1733" b="1"/>
            </a:lvl8pPr>
            <a:lvl9pPr marL="4062760" indent="0">
              <a:buNone/>
              <a:defRPr sz="17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2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184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18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51"/>
          </a:xfrm>
        </p:spPr>
        <p:txBody>
          <a:bodyPr anchor="b"/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267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4"/>
          </a:xfrm>
        </p:spPr>
        <p:txBody>
          <a:bodyPr/>
          <a:lstStyle>
            <a:lvl1pPr marL="0" indent="0">
              <a:buNone/>
              <a:defRPr sz="2267"/>
            </a:lvl1pPr>
            <a:lvl2pPr marL="507847" indent="0">
              <a:buNone/>
              <a:defRPr sz="1333"/>
            </a:lvl2pPr>
            <a:lvl3pPr marL="1015695" indent="0">
              <a:buNone/>
              <a:defRPr sz="1067"/>
            </a:lvl3pPr>
            <a:lvl4pPr marL="1523539" indent="0">
              <a:buNone/>
              <a:defRPr sz="933"/>
            </a:lvl4pPr>
            <a:lvl5pPr marL="2031380" indent="0">
              <a:buNone/>
              <a:defRPr sz="933"/>
            </a:lvl5pPr>
            <a:lvl6pPr marL="2539226" indent="0">
              <a:buNone/>
              <a:defRPr sz="933"/>
            </a:lvl6pPr>
            <a:lvl7pPr marL="3047073" indent="0">
              <a:buNone/>
              <a:defRPr sz="933"/>
            </a:lvl7pPr>
            <a:lvl8pPr marL="3554915" indent="0">
              <a:buNone/>
              <a:defRPr sz="933"/>
            </a:lvl8pPr>
            <a:lvl9pPr marL="4062760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7" descr="ti_logo_powerpoint_1_line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483" y="6376352"/>
            <a:ext cx="2083152" cy="2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66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9033" y="142885"/>
            <a:ext cx="112776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4505" y="1058866"/>
            <a:ext cx="11290300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90004" y="5923723"/>
            <a:ext cx="2844800" cy="20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933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663C74-62AB-B64B-BCBB-0866ABE6E2D3}"/>
              </a:ext>
            </a:extLst>
          </p:cNvPr>
          <p:cNvCxnSpPr>
            <a:cxnSpLocks/>
          </p:cNvCxnSpPr>
          <p:nvPr userDrawn="1"/>
        </p:nvCxnSpPr>
        <p:spPr>
          <a:xfrm>
            <a:off x="0" y="6209263"/>
            <a:ext cx="119051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31">
            <a:extLst>
              <a:ext uri="{FF2B5EF4-FFF2-40B4-BE49-F238E27FC236}">
                <a16:creationId xmlns:a16="http://schemas.microsoft.com/office/drawing/2014/main" id="{BBEA79FD-0CFB-464E-959F-0C18C6048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5351" y="6209263"/>
            <a:ext cx="7742123" cy="2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572" tIns="50784" rIns="101572" bIns="50784">
            <a:spAutoFit/>
          </a:bodyPr>
          <a:lstStyle/>
          <a:p>
            <a:pPr marL="0" marR="0" indent="0" algn="l" defTabSz="101569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33" dirty="0"/>
              <a:t>TI Information – Selective Disclosure			       </a:t>
            </a:r>
            <a:r>
              <a:rPr lang="en-US" sz="933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Internal only – Do not share externally</a:t>
            </a:r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27005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507847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6pPr>
      <a:lvl7pPr marL="10156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7pPr>
      <a:lvl8pPr marL="152353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8pPr>
      <a:lvl9pPr marL="203138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charset="0"/>
        </a:defRPr>
      </a:lvl9pPr>
    </p:titleStyle>
    <p:bodyStyle>
      <a:lvl1pPr marL="252159" indent="-252159" algn="l" rtl="0" eaLnBrk="1" fontAlgn="base" hangingPunct="1">
        <a:spcBef>
          <a:spcPts val="889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8335" indent="-259215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2pPr>
      <a:lvl3pPr marL="948683" indent="-183393" algn="l" rtl="0" eaLnBrk="1" fontAlgn="base" hangingPunct="1">
        <a:spcBef>
          <a:spcPct val="15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</a:defRPr>
      </a:lvl3pPr>
      <a:lvl4pPr marL="1334857" indent="-259215" algn="l" rtl="0" eaLnBrk="1" fontAlgn="base" hangingPunct="1">
        <a:spcBef>
          <a:spcPct val="5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</a:defRPr>
      </a:lvl4pPr>
      <a:lvl5pPr marL="1654020" indent="-192213" algn="l" rtl="0" eaLnBrk="1" fontAlgn="base" hangingPunct="1">
        <a:spcBef>
          <a:spcPct val="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</a:defRPr>
      </a:lvl5pPr>
      <a:lvl6pPr marL="216186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6pPr>
      <a:lvl7pPr marL="2669715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7pPr>
      <a:lvl8pPr marL="3177561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8pPr>
      <a:lvl9pPr marL="3685407" indent="-192213" algn="l" rtl="0" eaLnBrk="1" fontAlgn="base" hangingPunct="1">
        <a:spcBef>
          <a:spcPct val="0"/>
        </a:spcBef>
        <a:spcAft>
          <a:spcPct val="0"/>
        </a:spcAft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847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69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539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38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226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073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4915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2760" algn="l" defTabSz="1015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ps16.itg.ti.com/sites/LFABESH/_layouts/15/WopiFrame.aspx?sourcedoc=%7bebfca97f-49d7-45ec-af32-d782d7d125db%7d&amp;action=default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8E05F-4F5F-46FB-8CA3-A1E281EEFF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Barricading and Lessons Learned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6DF112-289F-4000-AE7C-B12B7CB5BB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72C28B-E190-4A4E-B8F7-3304ABFDE4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A23CF-AA30-4A18-B744-605C3E9DBF07}" type="slidenum">
              <a:rPr kumimoji="0" lang="en-US" sz="933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3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4506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D705C-68F5-4B91-940D-DA3276D22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Barricading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A0E41-636C-43C6-9671-0DF7284A6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LFAB-20.01-00 is the site-wide ESH standard that outlines the site’s requirements for barricading (</a:t>
            </a:r>
            <a:r>
              <a:rPr lang="en-US" dirty="0">
                <a:hlinkClick r:id="rId2"/>
              </a:rPr>
              <a:t>link</a:t>
            </a:r>
            <a:r>
              <a:rPr lang="en-US" dirty="0"/>
              <a:t>)</a:t>
            </a:r>
          </a:p>
          <a:p>
            <a:pPr>
              <a:spcAft>
                <a:spcPts val="600"/>
              </a:spcAft>
            </a:pPr>
            <a:r>
              <a:rPr lang="en-US" dirty="0"/>
              <a:t>Some important highlights and clarifications from this standard include: </a:t>
            </a:r>
          </a:p>
          <a:p>
            <a:pPr lvl="1"/>
            <a:r>
              <a:rPr lang="en-US" dirty="0"/>
              <a:t>Caution ‘yellow’ tape is to be used when there is a potential for injury 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Yellow taped areas may be entered when required by job/task and entrant understands hazards present</a:t>
            </a:r>
          </a:p>
          <a:p>
            <a:pPr lvl="1"/>
            <a:r>
              <a:rPr lang="en-US" dirty="0"/>
              <a:t>Danger ‘red’ tape is used when there is a potential for a significant injury</a:t>
            </a:r>
          </a:p>
          <a:p>
            <a:pPr lvl="2"/>
            <a:r>
              <a:rPr lang="en-US" dirty="0"/>
              <a:t>Potential for falls/trips, chemical exposure, ergonomic injury, and confined space entry are considered significant hazards that could cause significant injury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Red taped areas be entered only with authorization by the barricade owner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No matter the barricade type, the barricade must be signed on all sides</a:t>
            </a:r>
          </a:p>
          <a:p>
            <a:pPr lvl="1"/>
            <a:r>
              <a:rPr lang="en-US" dirty="0"/>
              <a:t>All RMF tile openings must be barricaded with hard rigid barricades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 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367D3C-4B14-46CB-8B07-1385CC6280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226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034A0-5F03-4465-8B83-81D6750E2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 from Recent Incident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7C5E6-1FB9-4527-8572-C935B556C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AI was not familiar with the Mylar lay down process</a:t>
            </a:r>
          </a:p>
          <a:p>
            <a:pPr lvl="1"/>
            <a:r>
              <a:rPr lang="en-US" dirty="0"/>
              <a:t>Plan is to add additional signage, visual indicators, and/or barriers around a pedestal that better indicates that Mylar has been laid down </a:t>
            </a:r>
          </a:p>
          <a:p>
            <a:pPr lvl="2"/>
            <a:r>
              <a:rPr lang="en-US" dirty="0"/>
              <a:t>New BKM</a:t>
            </a:r>
          </a:p>
          <a:p>
            <a:r>
              <a:rPr lang="en-US" dirty="0"/>
              <a:t>Who ever creates the hazard(s), owns the barricade and signage</a:t>
            </a:r>
          </a:p>
          <a:p>
            <a:r>
              <a:rPr lang="en-US" dirty="0"/>
              <a:t>In the case of large hard barricaded areas with safety hazards, gates need to have red tape and signage applied. </a:t>
            </a:r>
          </a:p>
          <a:p>
            <a:pPr lvl="1"/>
            <a:r>
              <a:rPr lang="en-US" dirty="0"/>
              <a:t>This is to make everyone aware of the hazards present inside of the barricade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1EAD9-2DA7-4DB8-8CD4-1857CB958C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50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AC236-12BA-4071-A3D5-76E0EDF5B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 from Recent Incident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A0ADB3-422D-4ACD-A017-78DEECAAC1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1E6C68-C5EF-4B34-BB59-B8B646850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81" y="1283515"/>
            <a:ext cx="3211605" cy="42861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414E6B-0B2A-446E-9EC0-98AD3878F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8306" y="1283515"/>
            <a:ext cx="3211605" cy="42861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E7B7E1-2FFC-49EE-8139-982F9C1196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110" b="15025"/>
          <a:stretch/>
        </p:blipFill>
        <p:spPr>
          <a:xfrm>
            <a:off x="4110801" y="1283515"/>
            <a:ext cx="3350090" cy="247475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91E8B78-2F03-4B0D-B0A1-823128851654}"/>
              </a:ext>
            </a:extLst>
          </p:cNvPr>
          <p:cNvSpPr/>
          <p:nvPr/>
        </p:nvSpPr>
        <p:spPr>
          <a:xfrm>
            <a:off x="755009" y="2642532"/>
            <a:ext cx="1728132" cy="171135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81AFE9-D3A4-4633-9A7C-23F4B0D074FA}"/>
              </a:ext>
            </a:extLst>
          </p:cNvPr>
          <p:cNvSpPr txBox="1"/>
          <p:nvPr/>
        </p:nvSpPr>
        <p:spPr>
          <a:xfrm>
            <a:off x="4353886" y="4244829"/>
            <a:ext cx="32116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 &amp; 2. Hole in pedestal where AI stepped and fell through Mylar.</a:t>
            </a:r>
          </a:p>
          <a:p>
            <a:r>
              <a:rPr lang="en-US" sz="1400" dirty="0"/>
              <a:t>Holes in pedestal covered with Mylar.</a:t>
            </a:r>
          </a:p>
          <a:p>
            <a:endParaRPr lang="en-US" sz="1400" dirty="0"/>
          </a:p>
          <a:p>
            <a:r>
              <a:rPr lang="en-US" sz="1400" dirty="0"/>
              <a:t>3. May look like aluminum hole coverings or that they are another solid surface</a:t>
            </a:r>
          </a:p>
          <a:p>
            <a:endParaRPr lang="en-US" sz="14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6D17C28-CD25-40C6-B7F2-4A3E1F85C569}"/>
              </a:ext>
            </a:extLst>
          </p:cNvPr>
          <p:cNvCxnSpPr/>
          <p:nvPr/>
        </p:nvCxnSpPr>
        <p:spPr>
          <a:xfrm flipH="1" flipV="1">
            <a:off x="2592198" y="3758268"/>
            <a:ext cx="1921079" cy="4278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761F83A-4FE1-49AF-BFBC-C69F7373C83F}"/>
              </a:ext>
            </a:extLst>
          </p:cNvPr>
          <p:cNvCxnSpPr/>
          <p:nvPr/>
        </p:nvCxnSpPr>
        <p:spPr>
          <a:xfrm flipV="1">
            <a:off x="4776092" y="3137483"/>
            <a:ext cx="416693" cy="10486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AE219DB-136E-458E-938A-2144C25AE0E9}"/>
              </a:ext>
            </a:extLst>
          </p:cNvPr>
          <p:cNvSpPr txBox="1"/>
          <p:nvPr/>
        </p:nvSpPr>
        <p:spPr>
          <a:xfrm>
            <a:off x="531780" y="957273"/>
            <a:ext cx="365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A0D414-E0CE-4218-B42F-ED8C750E4223}"/>
              </a:ext>
            </a:extLst>
          </p:cNvPr>
          <p:cNvSpPr txBox="1"/>
          <p:nvPr/>
        </p:nvSpPr>
        <p:spPr>
          <a:xfrm>
            <a:off x="4170965" y="966505"/>
            <a:ext cx="365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5A8F1F-4CCD-4576-BAEA-0008C4DD34EA}"/>
              </a:ext>
            </a:extLst>
          </p:cNvPr>
          <p:cNvSpPr txBox="1"/>
          <p:nvPr/>
        </p:nvSpPr>
        <p:spPr>
          <a:xfrm>
            <a:off x="7851835" y="980417"/>
            <a:ext cx="365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97679712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DF62EEC-EEC7-485D-830E-D34B5904CB1B}" vid="{7D2FD990-5DD0-4789-B698-A33024021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288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FinalPowerpoint</vt:lpstr>
      <vt:lpstr>Barricading and Lessons Learned</vt:lpstr>
      <vt:lpstr>Barricading</vt:lpstr>
      <vt:lpstr>Lessons Learned from Recent Incident</vt:lpstr>
      <vt:lpstr>Lessons Learned from Recent Incident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Barricading and Mylar Lay Down</dc:title>
  <dc:creator>Parkinson, Tori</dc:creator>
  <cp:lastModifiedBy>Parkinson, Tori</cp:lastModifiedBy>
  <cp:revision>5</cp:revision>
  <dcterms:created xsi:type="dcterms:W3CDTF">2024-12-04T22:17:34Z</dcterms:created>
  <dcterms:modified xsi:type="dcterms:W3CDTF">2024-12-04T22:59:48Z</dcterms:modified>
</cp:coreProperties>
</file>