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2" r:id="rId5"/>
    <p:sldId id="2147474381" r:id="rId6"/>
    <p:sldId id="2147474383" r:id="rId7"/>
    <p:sldId id="278" r:id="rId8"/>
    <p:sldId id="2147474382" r:id="rId9"/>
    <p:sldId id="257" r:id="rId10"/>
    <p:sldId id="2147474388" r:id="rId11"/>
    <p:sldId id="2147474027" r:id="rId12"/>
    <p:sldId id="2147474387" r:id="rId13"/>
    <p:sldId id="2147474031" r:id="rId14"/>
    <p:sldId id="2147474385" r:id="rId15"/>
    <p:sldId id="214747438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6274421" y="637354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4106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40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715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158" y="6376901"/>
            <a:ext cx="2084796" cy="2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5" y="1048477"/>
            <a:ext cx="11290300" cy="4945932"/>
          </a:xfrm>
        </p:spPr>
        <p:txBody>
          <a:bodyPr/>
          <a:lstStyle>
            <a:lvl1pPr>
              <a:spcBef>
                <a:spcPts val="889"/>
              </a:spcBef>
              <a:defRPr/>
            </a:lvl1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60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1" y="1185864"/>
            <a:ext cx="5543551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185864"/>
            <a:ext cx="5543549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994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184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418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1"/>
          </a:xfrm>
        </p:spPr>
        <p:txBody>
          <a:bodyPr anchor="b"/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4"/>
          </a:xfrm>
        </p:spPr>
        <p:txBody>
          <a:bodyPr/>
          <a:lstStyle>
            <a:lvl1pPr marL="0" indent="0">
              <a:buNone/>
              <a:defRPr sz="2267"/>
            </a:lvl1pPr>
            <a:lvl2pPr marL="507847" indent="0">
              <a:buNone/>
              <a:defRPr sz="1333"/>
            </a:lvl2pPr>
            <a:lvl3pPr marL="1015695" indent="0">
              <a:buNone/>
              <a:defRPr sz="1067"/>
            </a:lvl3pPr>
            <a:lvl4pPr marL="1523539" indent="0">
              <a:buNone/>
              <a:defRPr sz="933"/>
            </a:lvl4pPr>
            <a:lvl5pPr marL="2031380" indent="0">
              <a:buNone/>
              <a:defRPr sz="933"/>
            </a:lvl5pPr>
            <a:lvl6pPr marL="2539226" indent="0">
              <a:buNone/>
              <a:defRPr sz="933"/>
            </a:lvl6pPr>
            <a:lvl7pPr marL="3047073" indent="0">
              <a:buNone/>
              <a:defRPr sz="933"/>
            </a:lvl7pPr>
            <a:lvl8pPr marL="3554915" indent="0">
              <a:buNone/>
              <a:defRPr sz="933"/>
            </a:lvl8pPr>
            <a:lvl9pPr marL="4062760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66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033" y="142885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4505" y="1058866"/>
            <a:ext cx="11290300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0004" y="5923723"/>
            <a:ext cx="2844800" cy="2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933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6209263"/>
            <a:ext cx="11905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31">
            <a:extLst>
              <a:ext uri="{FF2B5EF4-FFF2-40B4-BE49-F238E27FC236}">
                <a16:creationId xmlns:a16="http://schemas.microsoft.com/office/drawing/2014/main" id="{BBEA79FD-0CFB-464E-959F-0C18C6048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5351" y="6209263"/>
            <a:ext cx="7742123" cy="2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1572" tIns="50784" rIns="101572" bIns="50784">
            <a:spAutoFit/>
          </a:bodyPr>
          <a:lstStyle/>
          <a:p>
            <a:pPr marL="0" marR="0" indent="0" algn="l" defTabSz="101569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33" dirty="0"/>
              <a:t>TI Information – Selective Disclosure			       </a:t>
            </a:r>
            <a:r>
              <a:rPr lang="en-US" sz="933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Internal only – Do not share externally</a:t>
            </a:r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270052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784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6pPr>
      <a:lvl7pPr marL="10156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7pPr>
      <a:lvl8pPr marL="152353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8pPr>
      <a:lvl9pPr marL="203138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9pPr>
    </p:titleStyle>
    <p:bodyStyle>
      <a:lvl1pPr marL="252159" indent="-252159" algn="l" rtl="0" eaLnBrk="1" fontAlgn="base" hangingPunct="1">
        <a:spcBef>
          <a:spcPts val="889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8335" indent="-259215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2pPr>
      <a:lvl3pPr marL="948683" indent="-183393" algn="l" rtl="0" eaLnBrk="1" fontAlgn="base" hangingPunct="1">
        <a:spcBef>
          <a:spcPct val="15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334857" indent="-259215" algn="l" rtl="0" eaLnBrk="1" fontAlgn="base" hangingPunct="1">
        <a:spcBef>
          <a:spcPct val="5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4pPr>
      <a:lvl5pPr marL="1654020" indent="-192213" algn="l" rtl="0" eaLnBrk="1" fontAlgn="base" hangingPunct="1">
        <a:spcBef>
          <a:spcPct val="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</a:defRPr>
      </a:lvl5pPr>
      <a:lvl6pPr marL="216186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6pPr>
      <a:lvl7pPr marL="2669715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7pPr>
      <a:lvl8pPr marL="3177561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8pPr>
      <a:lvl9pPr marL="368540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847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69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539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38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226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073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491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276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A065-9139-244A-86CE-7E7BF673FC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LFAB Vendor/Supplier Safety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82DED-767D-4547-AF13-5AC0A5F27D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01/21/2025</a:t>
            </a:r>
          </a:p>
          <a:p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BF4BDD6C-DF5D-6045-B8B0-A93D8BE412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90000" y="5930956"/>
            <a:ext cx="2844800" cy="206376"/>
          </a:xfrm>
        </p:spPr>
        <p:txBody>
          <a:bodyPr/>
          <a:lstStyle/>
          <a:p>
            <a:fld id="{07B5736C-021E-4EDA-A2F9-FF199D20DBA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76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96D4E-8639-4BA6-9DD4-17D89793C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9B1843-8FEE-4D79-A54C-6BC0E0C05F3B}"/>
              </a:ext>
            </a:extLst>
          </p:cNvPr>
          <p:cNvSpPr txBox="1"/>
          <p:nvPr/>
        </p:nvSpPr>
        <p:spPr>
          <a:xfrm>
            <a:off x="4652559" y="3046278"/>
            <a:ext cx="2886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650031-5F5F-4974-9A7B-2B5A06A44F51}"/>
              </a:ext>
            </a:extLst>
          </p:cNvPr>
          <p:cNvSpPr/>
          <p:nvPr/>
        </p:nvSpPr>
        <p:spPr>
          <a:xfrm>
            <a:off x="252030" y="482846"/>
            <a:ext cx="4832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</a:rPr>
              <a:t>Shout-outs</a:t>
            </a:r>
          </a:p>
        </p:txBody>
      </p:sp>
      <p:pic>
        <p:nvPicPr>
          <p:cNvPr id="5" name="Graphic 4" descr="Megaphone">
            <a:extLst>
              <a:ext uri="{FF2B5EF4-FFF2-40B4-BE49-F238E27FC236}">
                <a16:creationId xmlns:a16="http://schemas.microsoft.com/office/drawing/2014/main" id="{F188144D-9585-410A-AFAE-8E0A7C2BB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5507" y="0"/>
            <a:ext cx="1216481" cy="12164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0D714F-99F1-4899-9981-197D3B9C4C93}"/>
              </a:ext>
            </a:extLst>
          </p:cNvPr>
          <p:cNvSpPr txBox="1"/>
          <p:nvPr/>
        </p:nvSpPr>
        <p:spPr>
          <a:xfrm>
            <a:off x="637098" y="1311971"/>
            <a:ext cx="4325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Spectrum West – </a:t>
            </a:r>
            <a:r>
              <a:rPr lang="en-US" b="1" dirty="0"/>
              <a:t>Trevor Emery</a:t>
            </a:r>
            <a:r>
              <a:rPr lang="en-US" dirty="0"/>
              <a:t>, was working in 50 Sub Fab and was having trouble finding safe access to a manifold. He reached out to me to collaborate and after looking at the area we determined that scaffolding would be the only way to safely access the manifold tie in.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A8FB02-DA9A-4A60-B4E2-CC3E56C4582A}"/>
              </a:ext>
            </a:extLst>
          </p:cNvPr>
          <p:cNvSpPr txBox="1"/>
          <p:nvPr/>
        </p:nvSpPr>
        <p:spPr>
          <a:xfrm>
            <a:off x="519487" y="3803089"/>
            <a:ext cx="5020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Rocky Mountain Specialty Contractor –  Thank you to </a:t>
            </a:r>
            <a:r>
              <a:rPr lang="en-US" b="1" dirty="0"/>
              <a:t>Gonzalo Navarro </a:t>
            </a:r>
            <a:r>
              <a:rPr lang="en-US" dirty="0"/>
              <a:t>and  </a:t>
            </a:r>
            <a:r>
              <a:rPr lang="en-US" b="1" dirty="0"/>
              <a:t>David</a:t>
            </a:r>
            <a:r>
              <a:rPr lang="en-US" dirty="0"/>
              <a:t> </a:t>
            </a:r>
            <a:r>
              <a:rPr lang="en-US" b="1" dirty="0" err="1"/>
              <a:t>Quiros</a:t>
            </a:r>
            <a:r>
              <a:rPr lang="en-US" b="1" dirty="0"/>
              <a:t> </a:t>
            </a:r>
            <a:r>
              <a:rPr lang="en-US" dirty="0"/>
              <a:t> for meeting with </a:t>
            </a:r>
            <a:r>
              <a:rPr lang="en-US" dirty="0" err="1"/>
              <a:t>Spectum</a:t>
            </a:r>
            <a:r>
              <a:rPr lang="en-US" dirty="0"/>
              <a:t> and coming up with a plan to install a ladder and platform for safe access.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978E4A-4721-412E-A3ED-B01314E8B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9543" y="608240"/>
            <a:ext cx="6512249" cy="502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18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DEE6-08A1-43E3-9899-1FA62D8E0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944DCE-00B9-4CE6-AE67-B3CED3E0A8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C8B5CC-592E-42DB-96F9-092308C18695}"/>
              </a:ext>
            </a:extLst>
          </p:cNvPr>
          <p:cNvSpPr/>
          <p:nvPr/>
        </p:nvSpPr>
        <p:spPr>
          <a:xfrm>
            <a:off x="447622" y="365413"/>
            <a:ext cx="26212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</a:rPr>
              <a:t>Shout-outs</a:t>
            </a:r>
          </a:p>
        </p:txBody>
      </p:sp>
      <p:pic>
        <p:nvPicPr>
          <p:cNvPr id="5" name="Graphic 4" descr="Megaphone">
            <a:extLst>
              <a:ext uri="{FF2B5EF4-FFF2-40B4-BE49-F238E27FC236}">
                <a16:creationId xmlns:a16="http://schemas.microsoft.com/office/drawing/2014/main" id="{129DF8B4-802C-4D32-B7D1-33BF05885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7441" y="-58162"/>
            <a:ext cx="1216481" cy="12164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8B3418-2904-4258-9B99-DCC4116CFF7C}"/>
              </a:ext>
            </a:extLst>
          </p:cNvPr>
          <p:cNvSpPr txBox="1"/>
          <p:nvPr/>
        </p:nvSpPr>
        <p:spPr>
          <a:xfrm>
            <a:off x="923544" y="1901952"/>
            <a:ext cx="5961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Ulvac</a:t>
            </a:r>
            <a:r>
              <a:rPr lang="en-US" dirty="0"/>
              <a:t> – Alec Turner reached out to me after a TI Audit and wanted to confirm his PVD team was in compliance with site safety protocols.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Brad Dalrymple confirmed the Vendors have a specific process for Tool Install and safety.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A3C95B-C71D-4662-88BF-1B8322EB43CA}"/>
              </a:ext>
            </a:extLst>
          </p:cNvPr>
          <p:cNvSpPr txBox="1"/>
          <p:nvPr/>
        </p:nvSpPr>
        <p:spPr>
          <a:xfrm>
            <a:off x="1106424" y="4223320"/>
            <a:ext cx="7662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Brad is managing these Vendors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PVD – AMAT, </a:t>
            </a:r>
            <a:r>
              <a:rPr lang="en-US" dirty="0" err="1"/>
              <a:t>Ulvac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Implant – AMAT, </a:t>
            </a:r>
            <a:r>
              <a:rPr lang="en-US" dirty="0" err="1"/>
              <a:t>Axcelis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RTP – AMAT, </a:t>
            </a:r>
            <a:r>
              <a:rPr lang="en-US" dirty="0" err="1"/>
              <a:t>Veeco</a:t>
            </a:r>
            <a:r>
              <a:rPr lang="en-US" dirty="0"/>
              <a:t>, </a:t>
            </a:r>
            <a:r>
              <a:rPr lang="en-US" dirty="0" err="1"/>
              <a:t>LaserMark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A369589-2713-4B8B-95E6-B41DEB5E2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337" y="624149"/>
            <a:ext cx="4127296" cy="443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850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96D4E-8639-4BA6-9DD4-17D89793C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9B1843-8FEE-4D79-A54C-6BC0E0C05F3B}"/>
              </a:ext>
            </a:extLst>
          </p:cNvPr>
          <p:cNvSpPr txBox="1"/>
          <p:nvPr/>
        </p:nvSpPr>
        <p:spPr>
          <a:xfrm>
            <a:off x="4652559" y="3046278"/>
            <a:ext cx="2886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Q &amp; A </a:t>
            </a:r>
          </a:p>
        </p:txBody>
      </p:sp>
    </p:spTree>
    <p:extLst>
      <p:ext uri="{BB962C8B-B14F-4D97-AF65-F5344CB8AC3E}">
        <p14:creationId xmlns:p14="http://schemas.microsoft.com/office/powerpoint/2010/main" val="1428909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43D6737-DDFD-46F7-81DF-86A2A528A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016" y="2378735"/>
            <a:ext cx="4729965" cy="28168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4251B-A780-468D-B4D6-DCFA06F67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033" y="142885"/>
            <a:ext cx="11277600" cy="814388"/>
          </a:xfrm>
        </p:spPr>
        <p:txBody>
          <a:bodyPr/>
          <a:lstStyle/>
          <a:p>
            <a:r>
              <a:rPr lang="en-US" dirty="0"/>
              <a:t>Safety Culture - Marja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D2383F-320D-4D6E-83BC-8C3F8A3BFA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B60F35-DE6A-46B9-BE3C-D8CF8D0CB885}"/>
              </a:ext>
            </a:extLst>
          </p:cNvPr>
          <p:cNvSpPr/>
          <p:nvPr/>
        </p:nvSpPr>
        <p:spPr>
          <a:xfrm>
            <a:off x="2647944" y="1309996"/>
            <a:ext cx="68961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dirty="0"/>
              <a:t>Human knowledge, belief, and behavior </a:t>
            </a:r>
          </a:p>
          <a:p>
            <a:pPr algn="ctr" fontAlgn="base"/>
            <a:r>
              <a:rPr lang="en-US" dirty="0"/>
              <a:t>Shared attitudes, values, goals, and practices</a:t>
            </a:r>
          </a:p>
          <a:p>
            <a:pPr algn="ctr" fontAlgn="base"/>
            <a:r>
              <a:rPr lang="en-US" dirty="0"/>
              <a:t>Characteristic features of everyday existence shared by people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61C562-B281-4117-8BBF-D30D77E7AFA2}"/>
              </a:ext>
            </a:extLst>
          </p:cNvPr>
          <p:cNvSpPr/>
          <p:nvPr/>
        </p:nvSpPr>
        <p:spPr>
          <a:xfrm>
            <a:off x="1143201" y="5201193"/>
            <a:ext cx="9905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We Define our Safety Culture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57DF16-0FE0-49D3-BD49-EC233FD1A583}"/>
              </a:ext>
            </a:extLst>
          </p:cNvPr>
          <p:cNvSpPr txBox="1"/>
          <p:nvPr/>
        </p:nvSpPr>
        <p:spPr>
          <a:xfrm>
            <a:off x="4225132" y="902802"/>
            <a:ext cx="3741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What creates a culture? </a:t>
            </a:r>
          </a:p>
        </p:txBody>
      </p:sp>
    </p:spTree>
    <p:extLst>
      <p:ext uri="{BB962C8B-B14F-4D97-AF65-F5344CB8AC3E}">
        <p14:creationId xmlns:p14="http://schemas.microsoft.com/office/powerpoint/2010/main" val="997987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2C1197-625F-4299-9FE1-C4E80E79B3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054"/>
          <a:stretch/>
        </p:blipFill>
        <p:spPr>
          <a:xfrm>
            <a:off x="1416519" y="3520789"/>
            <a:ext cx="6978541" cy="25522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E74860-3E3B-41C7-A280-E084517F27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LFAB Injury Metrics WW02 - Marja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FE25C-6047-477E-821B-3F35264BDD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B54207-B8A5-43C4-8026-5A520CDC7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519" y="715116"/>
            <a:ext cx="6978544" cy="255222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080C3B-F411-4C5B-84A2-14EEF0815033}"/>
              </a:ext>
            </a:extLst>
          </p:cNvPr>
          <p:cNvSpPr txBox="1"/>
          <p:nvPr/>
        </p:nvSpPr>
        <p:spPr>
          <a:xfrm flipH="1">
            <a:off x="3449817" y="1105098"/>
            <a:ext cx="179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</a:rPr>
              <a:t>Entire Site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773003-61AA-425C-9D10-648F0B300DE5}"/>
              </a:ext>
            </a:extLst>
          </p:cNvPr>
          <p:cNvSpPr txBox="1"/>
          <p:nvPr/>
        </p:nvSpPr>
        <p:spPr>
          <a:xfrm>
            <a:off x="3132592" y="3551528"/>
            <a:ext cx="3249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Contract Employees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71E9A8D-978B-4888-A86A-7EE36DC9D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4412" y="1281526"/>
            <a:ext cx="2553188" cy="19858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818B3B-A951-4836-A505-508AC9991840}"/>
              </a:ext>
            </a:extLst>
          </p:cNvPr>
          <p:cNvSpPr txBox="1"/>
          <p:nvPr/>
        </p:nvSpPr>
        <p:spPr>
          <a:xfrm>
            <a:off x="8856133" y="4415356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 WW02 Injuries</a:t>
            </a:r>
          </a:p>
        </p:txBody>
      </p:sp>
    </p:spTree>
    <p:extLst>
      <p:ext uri="{BB962C8B-B14F-4D97-AF65-F5344CB8AC3E}">
        <p14:creationId xmlns:p14="http://schemas.microsoft.com/office/powerpoint/2010/main" val="2550841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E11F4-A129-43BD-969F-1EF2B2E5A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Lifting Requirements- Tori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D93D3-C25A-48D9-84C1-5CDE482C3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116" y="880697"/>
            <a:ext cx="7734761" cy="5249402"/>
          </a:xfrm>
        </p:spPr>
        <p:txBody>
          <a:bodyPr/>
          <a:lstStyle/>
          <a:p>
            <a:r>
              <a:rPr lang="en-US" sz="2000" dirty="0"/>
              <a:t>At LFAB, we have a 40 </a:t>
            </a:r>
            <a:r>
              <a:rPr lang="en-US" sz="2000" dirty="0" err="1"/>
              <a:t>lb</a:t>
            </a:r>
            <a:r>
              <a:rPr lang="en-US" sz="2000" dirty="0"/>
              <a:t> max lifting limit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This means no matter what, employees are never to lift over 40 </a:t>
            </a:r>
            <a:r>
              <a:rPr lang="en-US" sz="1600" dirty="0" err="1"/>
              <a:t>lbs</a:t>
            </a:r>
            <a:r>
              <a:rPr lang="en-US" sz="1600" dirty="0"/>
              <a:t> without assistance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This limit is for “ideal lifts” only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Ideal lifts = perfectly ergonomic lifts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There are other factors involved with lifting that may reduce the allowable lifting limit well </a:t>
            </a:r>
            <a:r>
              <a:rPr lang="en-US" sz="2000" u="sng" dirty="0"/>
              <a:t>below 40 </a:t>
            </a:r>
            <a:r>
              <a:rPr lang="en-US" sz="2000" u="sng" dirty="0" err="1"/>
              <a:t>lbs</a:t>
            </a:r>
            <a:r>
              <a:rPr lang="en-US" sz="2000" dirty="0"/>
              <a:t>, these make a lift “less than ideal”</a:t>
            </a:r>
          </a:p>
          <a:p>
            <a:r>
              <a:rPr lang="en-US" sz="2000" dirty="0"/>
              <a:t>These factors include, but are not limited to: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Extending arms from main frame of body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Twisting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Overhead lifts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Lifting while bent forward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Poor grip/hand holds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Repetition of lifts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Carrying or extended hold of object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Lifting with back or arms instead of legs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Restricted lifting space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Poor footing</a:t>
            </a:r>
          </a:p>
          <a:p>
            <a:pPr lvl="1">
              <a:spcBef>
                <a:spcPts val="0"/>
              </a:spcBef>
            </a:pPr>
            <a:r>
              <a:rPr lang="en-US" sz="1400" dirty="0"/>
              <a:t>Limiting personal factors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4B65B7-087C-40C3-BE17-8B0F041A5F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70E8A4-BD87-4138-9E0B-611877E492A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622EDF-D719-4A13-9133-177B63D5F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0" y="828474"/>
            <a:ext cx="2211098" cy="51264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DF4F32-659A-4EC9-B723-224039CD2F3E}"/>
              </a:ext>
            </a:extLst>
          </p:cNvPr>
          <p:cNvSpPr txBox="1"/>
          <p:nvPr/>
        </p:nvSpPr>
        <p:spPr>
          <a:xfrm>
            <a:off x="9311779" y="372206"/>
            <a:ext cx="1652631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Acceptable lifts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EFBBDE-BC20-4560-96AA-01F9C591F796}"/>
              </a:ext>
            </a:extLst>
          </p:cNvPr>
          <p:cNvSpPr txBox="1"/>
          <p:nvPr/>
        </p:nvSpPr>
        <p:spPr>
          <a:xfrm>
            <a:off x="8212821" y="1786977"/>
            <a:ext cx="11828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Less than 40lbs &amp; Ideal posture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645AE0-8F3A-4737-80EE-50C45F727956}"/>
              </a:ext>
            </a:extLst>
          </p:cNvPr>
          <p:cNvSpPr txBox="1"/>
          <p:nvPr/>
        </p:nvSpPr>
        <p:spPr>
          <a:xfrm>
            <a:off x="10425785" y="3429000"/>
            <a:ext cx="16040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Less than 80lbs, evenly distributed weight &amp; Ideal posture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8D5CE3A-E595-425D-BF85-66A4EC0EA8DC}"/>
              </a:ext>
            </a:extLst>
          </p:cNvPr>
          <p:cNvCxnSpPr>
            <a:stCxn id="7" idx="3"/>
          </p:cNvCxnSpPr>
          <p:nvPr/>
        </p:nvCxnSpPr>
        <p:spPr>
          <a:xfrm flipV="1">
            <a:off x="9395668" y="1508000"/>
            <a:ext cx="494952" cy="494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AD21113-F522-4F54-870B-B9AE07722241}"/>
              </a:ext>
            </a:extLst>
          </p:cNvPr>
          <p:cNvCxnSpPr>
            <a:stCxn id="5" idx="3"/>
          </p:cNvCxnSpPr>
          <p:nvPr/>
        </p:nvCxnSpPr>
        <p:spPr>
          <a:xfrm flipH="1" flipV="1">
            <a:off x="10312400" y="3193431"/>
            <a:ext cx="788698" cy="198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6296D66-9513-4E7D-B9A6-0494FCBFABD6}"/>
              </a:ext>
            </a:extLst>
          </p:cNvPr>
          <p:cNvSpPr txBox="1"/>
          <p:nvPr/>
        </p:nvSpPr>
        <p:spPr>
          <a:xfrm>
            <a:off x="7728424" y="5266795"/>
            <a:ext cx="1604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Anytime a lift-assist is available and is an acceptable option, please use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2D01AD-4596-475E-BF9D-0B4280819780}"/>
              </a:ext>
            </a:extLst>
          </p:cNvPr>
          <p:cNvCxnSpPr>
            <a:stCxn id="16" idx="0"/>
          </p:cNvCxnSpPr>
          <p:nvPr/>
        </p:nvCxnSpPr>
        <p:spPr>
          <a:xfrm flipV="1">
            <a:off x="8530439" y="4957894"/>
            <a:ext cx="1112705" cy="3089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073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DEE6-08A1-43E3-9899-1FA62D8E0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OEM Expectations QRC – Justin Furey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944DCE-00B9-4CE6-AE67-B3CED3E0A8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E0BA42-9E65-458F-A674-5EA0F8E3B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329" y="876300"/>
            <a:ext cx="8982075" cy="515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56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FAD6D-FAB1-43B3-BBFB-C1505063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Project Kick off Safety Meeting (Install/Deinstall/Conversion)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B8315-4CFF-43D6-8DCA-9BE92CE28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867" dirty="0"/>
              <a:t>Attendee’s</a:t>
            </a:r>
          </a:p>
          <a:p>
            <a:pPr lvl="1"/>
            <a:r>
              <a:rPr lang="en-US" sz="1600" dirty="0"/>
              <a:t>SM/EM</a:t>
            </a:r>
          </a:p>
          <a:p>
            <a:pPr lvl="1"/>
            <a:r>
              <a:rPr lang="en-US" sz="1600" dirty="0"/>
              <a:t>EOs</a:t>
            </a:r>
          </a:p>
          <a:p>
            <a:pPr lvl="1"/>
            <a:r>
              <a:rPr lang="en-US" sz="1600" dirty="0"/>
              <a:t>Suppliers</a:t>
            </a:r>
          </a:p>
          <a:p>
            <a:pPr lvl="1"/>
            <a:r>
              <a:rPr lang="en-US" sz="1600"/>
              <a:t>Techs </a:t>
            </a:r>
            <a:endParaRPr lang="en-US" sz="1600" dirty="0"/>
          </a:p>
          <a:p>
            <a:pPr lvl="1"/>
            <a:r>
              <a:rPr lang="en-US" sz="1600" dirty="0"/>
              <a:t>Safety Rep </a:t>
            </a:r>
            <a:endParaRPr lang="en-US" sz="1867" dirty="0"/>
          </a:p>
          <a:p>
            <a:r>
              <a:rPr lang="en-US" sz="1867" dirty="0"/>
              <a:t>Vendors Safety Walk – Project Area</a:t>
            </a:r>
          </a:p>
          <a:p>
            <a:pPr lvl="1" fontAlgn="ctr"/>
            <a:r>
              <a:rPr lang="en-US" sz="1600" dirty="0"/>
              <a:t>Emergency Exits</a:t>
            </a:r>
          </a:p>
          <a:p>
            <a:pPr lvl="1" fontAlgn="ctr"/>
            <a:r>
              <a:rPr lang="en-US" sz="1600" dirty="0"/>
              <a:t>Cover Strobes (fire, TGMS)</a:t>
            </a:r>
          </a:p>
          <a:p>
            <a:pPr lvl="1" fontAlgn="ctr"/>
            <a:r>
              <a:rPr lang="en-US" sz="1600" dirty="0"/>
              <a:t>Eye Wash Shower locations</a:t>
            </a:r>
          </a:p>
          <a:p>
            <a:pPr lvl="1" fontAlgn="ctr"/>
            <a:r>
              <a:rPr lang="en-US" sz="1600" dirty="0"/>
              <a:t>Ensure only approved cutting devices are brought into the fab</a:t>
            </a:r>
          </a:p>
          <a:p>
            <a:pPr lvl="1" fontAlgn="ctr"/>
            <a:r>
              <a:rPr lang="en-US" sz="1600" dirty="0"/>
              <a:t>Cover clean room approved materials</a:t>
            </a:r>
          </a:p>
          <a:p>
            <a:pPr lvl="1" fontAlgn="ctr"/>
            <a:r>
              <a:rPr lang="en-US" sz="1600" dirty="0"/>
              <a:t>Required PPE</a:t>
            </a:r>
          </a:p>
          <a:p>
            <a:pPr lvl="2" fontAlgn="ctr"/>
            <a:r>
              <a:rPr lang="en-US" sz="1467" dirty="0"/>
              <a:t>Use of cut resistant gloves, bump caps, safety glasses, steel toe shoes</a:t>
            </a:r>
          </a:p>
          <a:p>
            <a:pPr lvl="1" fontAlgn="ctr"/>
            <a:r>
              <a:rPr lang="en-US" sz="1600" dirty="0"/>
              <a:t>Nearest PPE location  </a:t>
            </a:r>
          </a:p>
          <a:p>
            <a:pPr lvl="1" fontAlgn="ctr"/>
            <a:r>
              <a:rPr lang="en-US" sz="1600" dirty="0"/>
              <a:t>House cleaning expectations – 5S, barricades labeled </a:t>
            </a:r>
            <a:endParaRPr lang="en-US" sz="2000" dirty="0"/>
          </a:p>
          <a:p>
            <a:r>
              <a:rPr lang="en-US" sz="1867" dirty="0"/>
              <a:t>Cover Equipment Safe States </a:t>
            </a:r>
          </a:p>
          <a:p>
            <a:pPr lvl="1"/>
            <a:r>
              <a:rPr lang="en-US" sz="1600" dirty="0"/>
              <a:t>All panels on and doors closed when equipment is not being worked on</a:t>
            </a:r>
          </a:p>
          <a:p>
            <a:pPr lvl="2"/>
            <a:r>
              <a:rPr lang="en-US" sz="1467" dirty="0"/>
              <a:t>If panels cannot be installed barricade is placed around the tool with a label</a:t>
            </a:r>
            <a:endParaRPr lang="en-US" sz="1600" dirty="0"/>
          </a:p>
          <a:p>
            <a:pPr lvl="1"/>
            <a:r>
              <a:rPr lang="en-US" sz="1600" dirty="0"/>
              <a:t>LOTO Devices installed when appropriate</a:t>
            </a:r>
          </a:p>
          <a:p>
            <a:pPr lvl="1"/>
            <a:r>
              <a:rPr lang="en-US" sz="1600" dirty="0"/>
              <a:t>Show team where the laydown area is located and ensure it is barricaded/labeled</a:t>
            </a:r>
          </a:p>
          <a:p>
            <a:pPr lvl="1"/>
            <a:r>
              <a:rPr lang="en-US" sz="1600" dirty="0"/>
              <a:t>Chemistries/Gases</a:t>
            </a:r>
          </a:p>
          <a:p>
            <a:pPr lvl="1"/>
            <a:r>
              <a:rPr lang="en-US" sz="1600" dirty="0"/>
              <a:t>Highlight other activities that are happening in and around the area</a:t>
            </a:r>
          </a:p>
          <a:p>
            <a:r>
              <a:rPr lang="en-US" sz="1867" dirty="0"/>
              <a:t>Specific Risks for Project</a:t>
            </a:r>
          </a:p>
          <a:p>
            <a:pPr lvl="1"/>
            <a:r>
              <a:rPr lang="en-US" sz="1600" dirty="0"/>
              <a:t>Highlight any other risks for the specific project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1867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31492F-D918-4A32-84B2-5087150809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793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A065-9139-244A-86CE-7E7BF673F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 Collaboration at LFAB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82DED-767D-4547-AF13-5AC0A5F27D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4501" y="957273"/>
            <a:ext cx="6378852" cy="5172827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US" dirty="0"/>
              <a:t>LFAB has many individuals and companies partnering daily to accomplish key projects and tasks</a:t>
            </a:r>
          </a:p>
          <a:p>
            <a:pPr eaLnBrk="1" hangingPunct="1"/>
            <a:r>
              <a:rPr lang="en-US" dirty="0"/>
              <a:t>Construction activities will continue at this site for years to come</a:t>
            </a:r>
          </a:p>
          <a:p>
            <a:pPr eaLnBrk="1" hangingPunct="1"/>
            <a:r>
              <a:rPr lang="en-US" dirty="0"/>
              <a:t>We must avoid the ambiguity of “gray zones” between teams</a:t>
            </a:r>
          </a:p>
          <a:p>
            <a:pPr eaLnBrk="1" hangingPunct="1"/>
            <a:r>
              <a:rPr lang="en-US" dirty="0"/>
              <a:t>“Gray zones” create unknown or unclear conditions and increase risk to safe execution </a:t>
            </a:r>
          </a:p>
          <a:p>
            <a:pPr marL="0" indent="0">
              <a:buNone/>
            </a:pPr>
            <a:endParaRPr lang="en-US" sz="1333" dirty="0"/>
          </a:p>
          <a:p>
            <a:pPr marL="0" indent="0">
              <a:buNone/>
            </a:pPr>
            <a:r>
              <a:rPr lang="en-US" b="1" dirty="0"/>
              <a:t>What can we do?</a:t>
            </a:r>
          </a:p>
          <a:p>
            <a:r>
              <a:rPr lang="en-US" dirty="0"/>
              <a:t>When executing procedures, PTPs, etc:</a:t>
            </a:r>
          </a:p>
          <a:p>
            <a:pPr lvl="1"/>
            <a:r>
              <a:rPr lang="en-US" dirty="0"/>
              <a:t>Define the specific responsibilities for each team</a:t>
            </a:r>
          </a:p>
          <a:p>
            <a:pPr lvl="1"/>
            <a:r>
              <a:rPr lang="en-US" dirty="0"/>
              <a:t>Identify the critical handoff points and verify the receiving team has full understanding</a:t>
            </a:r>
          </a:p>
          <a:p>
            <a:r>
              <a:rPr lang="en-US" dirty="0"/>
              <a:t>Do not jump in to help tasks outside your scope</a:t>
            </a:r>
          </a:p>
          <a:p>
            <a:pPr lvl="1"/>
            <a:r>
              <a:rPr lang="en-US" dirty="0"/>
              <a:t>You may not have the necessary training, background/details, or equipment to safely perform the task</a:t>
            </a:r>
          </a:p>
          <a:p>
            <a:pPr lvl="1"/>
            <a:r>
              <a:rPr lang="en-US" dirty="0"/>
              <a:t>Stop work and escalate to your leadership team if you are not getting response from the responsible party</a:t>
            </a:r>
          </a:p>
          <a:p>
            <a:r>
              <a:rPr lang="en-US" dirty="0"/>
              <a:t>PAUSE</a:t>
            </a:r>
          </a:p>
          <a:p>
            <a:pPr marL="0" indent="0">
              <a:buNone/>
            </a:pPr>
            <a:endParaRPr lang="en-US" sz="1067" dirty="0"/>
          </a:p>
          <a:p>
            <a:pPr marL="0" indent="0">
              <a:buNone/>
            </a:pPr>
            <a:r>
              <a:rPr lang="en-US" b="1" dirty="0"/>
              <a:t>Effective communication and collaboration will help support  the safety of all LFAB site workers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BF4BDD6C-DF5D-6045-B8B0-A93D8BE412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fld id="{07B5736C-021E-4EDA-A2F9-FF199D20DBAA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AD43785-4620-4A25-B3C3-E1D741268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878" y="-72435"/>
            <a:ext cx="4924148" cy="11975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BEE1ACD-601F-4DBD-9E87-10ED415EA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335" y="1736520"/>
            <a:ext cx="4793236" cy="362499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3E1525A-C582-49F9-809B-64A3510C6BE5}"/>
              </a:ext>
            </a:extLst>
          </p:cNvPr>
          <p:cNvSpPr txBox="1"/>
          <p:nvPr/>
        </p:nvSpPr>
        <p:spPr>
          <a:xfrm rot="17942813">
            <a:off x="8088997" y="3250565"/>
            <a:ext cx="901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D15D14-D99A-4B14-90BF-7889E64715FB}"/>
              </a:ext>
            </a:extLst>
          </p:cNvPr>
          <p:cNvSpPr txBox="1"/>
          <p:nvPr/>
        </p:nvSpPr>
        <p:spPr>
          <a:xfrm>
            <a:off x="9185909" y="4615002"/>
            <a:ext cx="901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E332C3-A822-46FD-A8F9-A37B8079961D}"/>
              </a:ext>
            </a:extLst>
          </p:cNvPr>
          <p:cNvSpPr txBox="1"/>
          <p:nvPr/>
        </p:nvSpPr>
        <p:spPr>
          <a:xfrm rot="3527706">
            <a:off x="10223278" y="3502858"/>
            <a:ext cx="901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2590232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0E4DC-25FC-460C-B8E1-4FE861BDC0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Safety Sharing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2A9789E-2C82-4B07-9DCC-8D57235913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Frank Young Construction – Bill Tibbett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AF0219-CAC2-4A8F-8698-14F611B47C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284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725EFAD-BD44-4CD2-83CE-573BE32157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737" y="503320"/>
            <a:ext cx="3296654" cy="247249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AF0219-CAC2-4A8F-8698-14F611B47C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12D1B1-86A1-438C-8E3B-9F3FE6ECE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491" y="517533"/>
            <a:ext cx="3296653" cy="24724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2D9AD7-833C-48D9-874D-2B9253B3D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23800" y="3522394"/>
            <a:ext cx="2919495" cy="218962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11B153C-0342-4BD1-97B1-3057BAEB7B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51748" y="3522397"/>
            <a:ext cx="2919492" cy="21896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6357E8-1D1A-4EC2-8A01-A1186DD537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80251" y="3522399"/>
            <a:ext cx="2919488" cy="2189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655FB5-AD2B-4DEE-AA40-D460A9D49DE6}"/>
              </a:ext>
            </a:extLst>
          </p:cNvPr>
          <p:cNvSpPr txBox="1"/>
          <p:nvPr/>
        </p:nvSpPr>
        <p:spPr>
          <a:xfrm>
            <a:off x="393032" y="842211"/>
            <a:ext cx="39463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Flooring Risks at LFAB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37804866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9DF62EEC-EEC7-485D-830E-D34B5904CB1B}" vid="{7D2FD990-5DD0-4789-B698-A330240218A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DA5A9D3B59104196C7740BCBDC3A6A" ma:contentTypeVersion="0" ma:contentTypeDescription="Create a new document." ma:contentTypeScope="" ma:versionID="321801d92455523d5bcec9d4243582f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34f8c0c0eabdc6c42b2f987c760c0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F3F102D-15A9-48F5-B620-0E71D2F1B4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6AB322-A285-45E4-90CD-726C507F1C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8023D02-F308-45F1-9344-00EB48DD3B96}">
  <ds:schemaRefs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30033</TotalTime>
  <Words>717</Words>
  <Application>Microsoft Office PowerPoint</Application>
  <PresentationFormat>Widescreen</PresentationFormat>
  <Paragraphs>111</Paragraphs>
  <Slides>12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FinalPowerpoint</vt:lpstr>
      <vt:lpstr>LFAB Vendor/Supplier Safety Meeting</vt:lpstr>
      <vt:lpstr>Safety Culture - Marja</vt:lpstr>
      <vt:lpstr>LFAB Injury Metrics WW02 - Marja</vt:lpstr>
      <vt:lpstr>Lifting Requirements- Tori</vt:lpstr>
      <vt:lpstr>OEM Expectations QRC – Justin Furey </vt:lpstr>
      <vt:lpstr>Project Kick off Safety Meeting (Install/Deinstall/Conversion) </vt:lpstr>
      <vt:lpstr>Safe Collaboration at LFAB</vt:lpstr>
      <vt:lpstr>Safety Sharing</vt:lpstr>
      <vt:lpstr>PowerPoint Presentation</vt:lpstr>
      <vt:lpstr>PowerPoint Presentation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Barricading and Mylar Lay Down</dc:title>
  <dc:creator>Parkinson, Tori</dc:creator>
  <cp:lastModifiedBy>Towne, Marja</cp:lastModifiedBy>
  <cp:revision>86</cp:revision>
  <dcterms:created xsi:type="dcterms:W3CDTF">2024-12-04T22:17:34Z</dcterms:created>
  <dcterms:modified xsi:type="dcterms:W3CDTF">2025-01-21T20:26:05Z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0x0101008BDA5A9D3B59104196C7740BCBDC3A6A</vt:lpwstr>
  </property>
  <property fmtid="{D5CDD505-2E9C-101B-9397-08002B2CF9AE}" pid="3" name="_dlc_DocIdItemGuid">
    <vt:lpwstr>45929df2-da9f-470b-8a99-514902455ccf</vt:lpwstr>
  </property>
</Properties>
</file>