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72" r:id="rId5"/>
    <p:sldId id="2147474022" r:id="rId6"/>
    <p:sldId id="2147474023" r:id="rId7"/>
    <p:sldId id="2147474024" r:id="rId8"/>
    <p:sldId id="2147474025" r:id="rId9"/>
    <p:sldId id="2147474026" r:id="rId10"/>
    <p:sldId id="2147474017" r:id="rId11"/>
    <p:sldId id="2147474013" r:id="rId12"/>
    <p:sldId id="2147474014" r:id="rId13"/>
    <p:sldId id="2147474015" r:id="rId14"/>
    <p:sldId id="1668" r:id="rId15"/>
    <p:sldId id="2147474029" r:id="rId16"/>
    <p:sldId id="2147474030" r:id="rId17"/>
    <p:sldId id="2147474031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5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1943109"/>
            <a:ext cx="11277600" cy="1470025"/>
          </a:xfrm>
        </p:spPr>
        <p:txBody>
          <a:bodyPr/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3698878"/>
            <a:ext cx="11277600" cy="148590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856133" y="5919903"/>
            <a:ext cx="2844800" cy="206376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BA23CF-AA30-4A18-B744-605C3E9DBF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56687D7-76F0-8040-93B6-084C7529F854}"/>
              </a:ext>
            </a:extLst>
          </p:cNvPr>
          <p:cNvSpPr txBox="1"/>
          <p:nvPr userDrawn="1"/>
        </p:nvSpPr>
        <p:spPr>
          <a:xfrm>
            <a:off x="6274421" y="6373542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400" dirty="0"/>
          </a:p>
        </p:txBody>
      </p:sp>
      <p:pic>
        <p:nvPicPr>
          <p:cNvPr id="6" name="Picture 27" descr="ti_logo_powerpoint_1_line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341068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1943109"/>
            <a:ext cx="11277600" cy="1470025"/>
          </a:xfrm>
        </p:spPr>
        <p:txBody>
          <a:bodyPr/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3698878"/>
            <a:ext cx="11277600" cy="148590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24">
            <a:extLst>
              <a:ext uri="{FF2B5EF4-FFF2-40B4-BE49-F238E27FC236}">
                <a16:creationId xmlns:a16="http://schemas.microsoft.com/office/drawing/2014/main" id="{73F1F293-7B5B-6248-AEF0-BCB7B73543E3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8856133" y="5919903"/>
            <a:ext cx="2844800" cy="206376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BA23CF-AA30-4A18-B744-605C3E9DBF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6" name="Picture 27" descr="ti_logo_powerpoint_1_line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8407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3698878"/>
            <a:ext cx="11277600" cy="148590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1943109"/>
            <a:ext cx="11277600" cy="1470025"/>
          </a:xfrm>
        </p:spPr>
        <p:txBody>
          <a:bodyPr/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Rectangle 24">
            <a:extLst>
              <a:ext uri="{FF2B5EF4-FFF2-40B4-BE49-F238E27FC236}">
                <a16:creationId xmlns:a16="http://schemas.microsoft.com/office/drawing/2014/main" id="{7815B5F2-A5A7-1E49-BC30-BA3F75996177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8856133" y="5919903"/>
            <a:ext cx="2844800" cy="20637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3BA23CF-AA30-4A18-B744-605C3E9DBF0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6" name="Picture 27" descr="ti_logo_powerpoint_1_line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07158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7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1943109"/>
            <a:ext cx="11277600" cy="1470025"/>
          </a:xfrm>
        </p:spPr>
        <p:txBody>
          <a:bodyPr/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3698878"/>
            <a:ext cx="11277600" cy="148590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24">
            <a:extLst>
              <a:ext uri="{FF2B5EF4-FFF2-40B4-BE49-F238E27FC236}">
                <a16:creationId xmlns:a16="http://schemas.microsoft.com/office/drawing/2014/main" id="{73F1F293-7B5B-6248-AEF0-BCB7B73543E3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8856133" y="5919903"/>
            <a:ext cx="2844800" cy="206376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BA23CF-AA30-4A18-B744-605C3E9DBF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6" name="Picture 5" descr="A picture containing drawing, cup&#10;&#10;Description automatically generated">
            <a:extLst>
              <a:ext uri="{FF2B5EF4-FFF2-40B4-BE49-F238E27FC236}">
                <a16:creationId xmlns:a16="http://schemas.microsoft.com/office/drawing/2014/main" id="{7CC34E39-7310-7442-846F-66689DD005D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3158" y="6376901"/>
            <a:ext cx="2084796" cy="254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75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505" y="1048477"/>
            <a:ext cx="11290300" cy="4945932"/>
          </a:xfrm>
        </p:spPr>
        <p:txBody>
          <a:bodyPr/>
          <a:lstStyle>
            <a:lvl1pPr>
              <a:spcBef>
                <a:spcPts val="889"/>
              </a:spcBef>
              <a:defRPr/>
            </a:lvl1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7888F-6AF7-4263-B69D-592D8C33BA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5" name="Picture 27" descr="ti_logo_powerpoint_1_line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3608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4501" y="1185864"/>
            <a:ext cx="5543551" cy="4692651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2267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1251" y="1185864"/>
            <a:ext cx="5543549" cy="4692651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3548F6-AAA9-4A8D-A869-511B3DFE32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6" name="Picture 27" descr="ti_logo_powerpoint_1_line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299498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2667" b="1"/>
            </a:lvl1pPr>
            <a:lvl2pPr marL="507847" indent="0">
              <a:buNone/>
              <a:defRPr sz="2267" b="1"/>
            </a:lvl2pPr>
            <a:lvl3pPr marL="1015695" indent="0">
              <a:buNone/>
              <a:defRPr sz="2000" b="1"/>
            </a:lvl3pPr>
            <a:lvl4pPr marL="1523539" indent="0">
              <a:buNone/>
              <a:defRPr sz="1733" b="1"/>
            </a:lvl4pPr>
            <a:lvl5pPr marL="2031380" indent="0">
              <a:buNone/>
              <a:defRPr sz="1733" b="1"/>
            </a:lvl5pPr>
            <a:lvl6pPr marL="2539226" indent="0">
              <a:buNone/>
              <a:defRPr sz="1733" b="1"/>
            </a:lvl6pPr>
            <a:lvl7pPr marL="3047073" indent="0">
              <a:buNone/>
              <a:defRPr sz="1733" b="1"/>
            </a:lvl7pPr>
            <a:lvl8pPr marL="3554915" indent="0">
              <a:buNone/>
              <a:defRPr sz="1733" b="1"/>
            </a:lvl8pPr>
            <a:lvl9pPr marL="4062760" indent="0">
              <a:buNone/>
              <a:defRPr sz="17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6"/>
            <a:ext cx="5386917" cy="3951288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2267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733"/>
            </a:lvl6pPr>
            <a:lvl7pPr>
              <a:defRPr sz="1733"/>
            </a:lvl7pPr>
            <a:lvl8pPr>
              <a:defRPr sz="1733"/>
            </a:lvl8pPr>
            <a:lvl9pPr>
              <a:defRPr sz="17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3"/>
          </a:xfrm>
        </p:spPr>
        <p:txBody>
          <a:bodyPr anchor="b"/>
          <a:lstStyle>
            <a:lvl1pPr marL="0" indent="0">
              <a:buNone/>
              <a:defRPr sz="2667" b="1"/>
            </a:lvl1pPr>
            <a:lvl2pPr marL="507847" indent="0">
              <a:buNone/>
              <a:defRPr sz="2267" b="1"/>
            </a:lvl2pPr>
            <a:lvl3pPr marL="1015695" indent="0">
              <a:buNone/>
              <a:defRPr sz="2000" b="1"/>
            </a:lvl3pPr>
            <a:lvl4pPr marL="1523539" indent="0">
              <a:buNone/>
              <a:defRPr sz="1733" b="1"/>
            </a:lvl4pPr>
            <a:lvl5pPr marL="2031380" indent="0">
              <a:buNone/>
              <a:defRPr sz="1733" b="1"/>
            </a:lvl5pPr>
            <a:lvl6pPr marL="2539226" indent="0">
              <a:buNone/>
              <a:defRPr sz="1733" b="1"/>
            </a:lvl6pPr>
            <a:lvl7pPr marL="3047073" indent="0">
              <a:buNone/>
              <a:defRPr sz="1733" b="1"/>
            </a:lvl7pPr>
            <a:lvl8pPr marL="3554915" indent="0">
              <a:buNone/>
              <a:defRPr sz="1733" b="1"/>
            </a:lvl8pPr>
            <a:lvl9pPr marL="4062760" indent="0">
              <a:buNone/>
              <a:defRPr sz="17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2" y="2174876"/>
            <a:ext cx="5389033" cy="3951288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2267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733"/>
            </a:lvl6pPr>
            <a:lvl7pPr>
              <a:defRPr sz="1733"/>
            </a:lvl7pPr>
            <a:lvl8pPr>
              <a:defRPr sz="1733"/>
            </a:lvl8pPr>
            <a:lvl9pPr>
              <a:defRPr sz="17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4C35C9-3222-4444-B33E-8AB075BE83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8" name="Picture 27" descr="ti_logo_powerpoint_1_line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51849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C52F08-588C-488E-A5AB-DF69250DE8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4" name="Picture 27" descr="ti_logo_powerpoint_1_line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94181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1"/>
            <a:ext cx="4011084" cy="1162051"/>
          </a:xfrm>
        </p:spPr>
        <p:txBody>
          <a:bodyPr anchor="b"/>
          <a:lstStyle>
            <a:lvl1pPr algn="l">
              <a:defRPr sz="36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2267"/>
            </a:lvl6pPr>
            <a:lvl7pPr>
              <a:defRPr sz="2267"/>
            </a:lvl7pPr>
            <a:lvl8pPr>
              <a:defRPr sz="2267"/>
            </a:lvl8pPr>
            <a:lvl9pPr>
              <a:defRPr sz="22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0"/>
            <a:ext cx="4011084" cy="4691064"/>
          </a:xfrm>
        </p:spPr>
        <p:txBody>
          <a:bodyPr/>
          <a:lstStyle>
            <a:lvl1pPr marL="0" indent="0">
              <a:buNone/>
              <a:defRPr sz="2267"/>
            </a:lvl1pPr>
            <a:lvl2pPr marL="507847" indent="0">
              <a:buNone/>
              <a:defRPr sz="1333"/>
            </a:lvl2pPr>
            <a:lvl3pPr marL="1015695" indent="0">
              <a:buNone/>
              <a:defRPr sz="1067"/>
            </a:lvl3pPr>
            <a:lvl4pPr marL="1523539" indent="0">
              <a:buNone/>
              <a:defRPr sz="933"/>
            </a:lvl4pPr>
            <a:lvl5pPr marL="2031380" indent="0">
              <a:buNone/>
              <a:defRPr sz="933"/>
            </a:lvl5pPr>
            <a:lvl6pPr marL="2539226" indent="0">
              <a:buNone/>
              <a:defRPr sz="933"/>
            </a:lvl6pPr>
            <a:lvl7pPr marL="3047073" indent="0">
              <a:buNone/>
              <a:defRPr sz="933"/>
            </a:lvl7pPr>
            <a:lvl8pPr marL="3554915" indent="0">
              <a:buNone/>
              <a:defRPr sz="933"/>
            </a:lvl8pPr>
            <a:lvl9pPr marL="4062760" indent="0">
              <a:buNone/>
              <a:defRPr sz="9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B97EEC-B5BC-42C5-B73F-31CC660D4D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6" name="Picture 27" descr="ti_logo_powerpoint_1_line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16607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9033" y="142885"/>
            <a:ext cx="11277600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44505" y="1058866"/>
            <a:ext cx="11290300" cy="49355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890004" y="5923723"/>
            <a:ext cx="2844800" cy="206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r">
              <a:defRPr sz="933"/>
            </a:lvl1pPr>
          </a:lstStyle>
          <a:p>
            <a:pPr>
              <a:defRPr/>
            </a:pPr>
            <a:fld id="{B6C70261-DCF8-4A97-9502-E8EEF2364C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92663C74-62AB-B64B-BCBB-0866ABE6E2D3}"/>
              </a:ext>
            </a:extLst>
          </p:cNvPr>
          <p:cNvCxnSpPr>
            <a:cxnSpLocks/>
          </p:cNvCxnSpPr>
          <p:nvPr userDrawn="1"/>
        </p:nvCxnSpPr>
        <p:spPr>
          <a:xfrm>
            <a:off x="0" y="6209263"/>
            <a:ext cx="1190519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Box 31">
            <a:extLst>
              <a:ext uri="{FF2B5EF4-FFF2-40B4-BE49-F238E27FC236}">
                <a16:creationId xmlns:a16="http://schemas.microsoft.com/office/drawing/2014/main" id="{BBEA79FD-0CFB-464E-959F-0C18C604804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45351" y="6209263"/>
            <a:ext cx="7742123" cy="2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1572" tIns="50784" rIns="101572" bIns="50784">
            <a:spAutoFit/>
          </a:bodyPr>
          <a:lstStyle/>
          <a:p>
            <a:pPr marL="0" marR="0" indent="0" algn="l" defTabSz="101569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933" dirty="0"/>
              <a:t>TI Information – Selective Disclosure			       </a:t>
            </a:r>
            <a:r>
              <a:rPr lang="en-US" sz="933" b="0" i="0" u="none" strike="noStrike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Internal only – Do not share externally</a:t>
            </a:r>
            <a:endParaRPr lang="en-US" sz="933" dirty="0"/>
          </a:p>
        </p:txBody>
      </p:sp>
    </p:spTree>
    <p:extLst>
      <p:ext uri="{BB962C8B-B14F-4D97-AF65-F5344CB8AC3E}">
        <p14:creationId xmlns:p14="http://schemas.microsoft.com/office/powerpoint/2010/main" val="2700523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hf hdr="0" ftr="0" dt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507847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charset="0"/>
        </a:defRPr>
      </a:lvl6pPr>
      <a:lvl7pPr marL="1015695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charset="0"/>
        </a:defRPr>
      </a:lvl7pPr>
      <a:lvl8pPr marL="1523539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charset="0"/>
        </a:defRPr>
      </a:lvl8pPr>
      <a:lvl9pPr marL="203138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charset="0"/>
        </a:defRPr>
      </a:lvl9pPr>
    </p:titleStyle>
    <p:bodyStyle>
      <a:lvl1pPr marL="252159" indent="-252159" algn="l" rtl="0" eaLnBrk="1" fontAlgn="base" hangingPunct="1">
        <a:spcBef>
          <a:spcPts val="889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38335" indent="-259215" algn="l" rtl="0" eaLnBrk="1" fontAlgn="base" hangingPunct="1">
        <a:spcBef>
          <a:spcPct val="20000"/>
        </a:spcBef>
        <a:spcAft>
          <a:spcPct val="0"/>
        </a:spcAft>
        <a:buChar char="–"/>
        <a:defRPr sz="2133">
          <a:solidFill>
            <a:schemeClr val="tx1"/>
          </a:solidFill>
          <a:latin typeface="+mn-lt"/>
        </a:defRPr>
      </a:lvl2pPr>
      <a:lvl3pPr marL="948683" indent="-183393" algn="l" rtl="0" eaLnBrk="1" fontAlgn="base" hangingPunct="1">
        <a:spcBef>
          <a:spcPct val="15000"/>
        </a:spcBef>
        <a:spcAft>
          <a:spcPct val="0"/>
        </a:spcAft>
        <a:buChar char="•"/>
        <a:defRPr sz="2133">
          <a:solidFill>
            <a:schemeClr val="tx1"/>
          </a:solidFill>
          <a:latin typeface="+mn-lt"/>
        </a:defRPr>
      </a:lvl3pPr>
      <a:lvl4pPr marL="1334857" indent="-259215" algn="l" rtl="0" eaLnBrk="1" fontAlgn="base" hangingPunct="1">
        <a:spcBef>
          <a:spcPct val="5000"/>
        </a:spcBef>
        <a:spcAft>
          <a:spcPct val="0"/>
        </a:spcAft>
        <a:buChar char="–"/>
        <a:defRPr sz="2133">
          <a:solidFill>
            <a:schemeClr val="tx1"/>
          </a:solidFill>
          <a:latin typeface="+mn-lt"/>
        </a:defRPr>
      </a:lvl4pPr>
      <a:lvl5pPr marL="1654020" indent="-192213" algn="l" rtl="0" eaLnBrk="1" fontAlgn="base" hangingPunct="1">
        <a:spcBef>
          <a:spcPct val="0"/>
        </a:spcBef>
        <a:spcAft>
          <a:spcPct val="0"/>
        </a:spcAft>
        <a:buChar char="»"/>
        <a:defRPr sz="2133">
          <a:solidFill>
            <a:schemeClr val="tx1"/>
          </a:solidFill>
          <a:latin typeface="+mn-lt"/>
        </a:defRPr>
      </a:lvl5pPr>
      <a:lvl6pPr marL="2161867" indent="-192213" algn="l" rtl="0" eaLnBrk="1" fontAlgn="base" hangingPunct="1">
        <a:spcBef>
          <a:spcPct val="0"/>
        </a:spcBef>
        <a:spcAft>
          <a:spcPct val="0"/>
        </a:spcAft>
        <a:buChar char="»"/>
        <a:defRPr sz="1733">
          <a:solidFill>
            <a:schemeClr val="tx1"/>
          </a:solidFill>
          <a:latin typeface="+mn-lt"/>
        </a:defRPr>
      </a:lvl6pPr>
      <a:lvl7pPr marL="2669715" indent="-192213" algn="l" rtl="0" eaLnBrk="1" fontAlgn="base" hangingPunct="1">
        <a:spcBef>
          <a:spcPct val="0"/>
        </a:spcBef>
        <a:spcAft>
          <a:spcPct val="0"/>
        </a:spcAft>
        <a:buChar char="»"/>
        <a:defRPr sz="1733">
          <a:solidFill>
            <a:schemeClr val="tx1"/>
          </a:solidFill>
          <a:latin typeface="+mn-lt"/>
        </a:defRPr>
      </a:lvl7pPr>
      <a:lvl8pPr marL="3177561" indent="-192213" algn="l" rtl="0" eaLnBrk="1" fontAlgn="base" hangingPunct="1">
        <a:spcBef>
          <a:spcPct val="0"/>
        </a:spcBef>
        <a:spcAft>
          <a:spcPct val="0"/>
        </a:spcAft>
        <a:buChar char="»"/>
        <a:defRPr sz="1733">
          <a:solidFill>
            <a:schemeClr val="tx1"/>
          </a:solidFill>
          <a:latin typeface="+mn-lt"/>
        </a:defRPr>
      </a:lvl8pPr>
      <a:lvl9pPr marL="3685407" indent="-192213" algn="l" rtl="0" eaLnBrk="1" fontAlgn="base" hangingPunct="1">
        <a:spcBef>
          <a:spcPct val="0"/>
        </a:spcBef>
        <a:spcAft>
          <a:spcPct val="0"/>
        </a:spcAft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7847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5695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3539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1380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39226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47073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54915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62760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68A065-9139-244A-86CE-7E7BF673FC0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LFAB Supplier/Vendor Safety Meeting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E82DED-767D-4547-AF13-5AC0A5F27DE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01/07/2025</a:t>
            </a:r>
          </a:p>
          <a:p>
            <a:endParaRPr lang="en-US" dirty="0"/>
          </a:p>
        </p:txBody>
      </p:sp>
      <p:sp>
        <p:nvSpPr>
          <p:cNvPr id="5" name="Rectangle 24">
            <a:extLst>
              <a:ext uri="{FF2B5EF4-FFF2-40B4-BE49-F238E27FC236}">
                <a16:creationId xmlns:a16="http://schemas.microsoft.com/office/drawing/2014/main" id="{BF4BDD6C-DF5D-6045-B8B0-A93D8BE41299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8890000" y="5930956"/>
            <a:ext cx="2844800" cy="206376"/>
          </a:xfrm>
        </p:spPr>
        <p:txBody>
          <a:bodyPr/>
          <a:lstStyle/>
          <a:p>
            <a:fld id="{07B5736C-021E-4EDA-A2F9-FF199D20DBAA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1768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84B1B3-8D38-493B-963A-CA66060D81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7E9B9A-492A-4A7E-B0A6-C093FD0959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6C101A-7E94-4279-AE5B-4DC3AB382E8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97888F-6AF7-4263-B69D-592D8C33BAC7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FBCEF2A-C4ED-455E-9993-5B8A7AE0CD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94" y="0"/>
            <a:ext cx="12161412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ECEFAEE-D0D7-482D-B892-305558D2B5CC}"/>
              </a:ext>
            </a:extLst>
          </p:cNvPr>
          <p:cNvSpPr txBox="1"/>
          <p:nvPr/>
        </p:nvSpPr>
        <p:spPr>
          <a:xfrm>
            <a:off x="11511721" y="5671932"/>
            <a:ext cx="223083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19319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BB3FB5A-102A-448E-8126-1DACFC5E71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C52F08-588C-488E-A5AB-DF69250DE862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09FBC27-E079-414E-86A8-D6FF9E9CF5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9290" y="806750"/>
            <a:ext cx="7773969" cy="5361301"/>
          </a:xfrm>
          <a:prstGeom prst="rect">
            <a:avLst/>
          </a:prstGeom>
        </p:spPr>
      </p:pic>
      <p:sp>
        <p:nvSpPr>
          <p:cNvPr id="5" name="Title 29">
            <a:extLst>
              <a:ext uri="{FF2B5EF4-FFF2-40B4-BE49-F238E27FC236}">
                <a16:creationId xmlns:a16="http://schemas.microsoft.com/office/drawing/2014/main" id="{5A259126-4E4F-411E-968B-91FD5A2CBCEC}"/>
              </a:ext>
            </a:extLst>
          </p:cNvPr>
          <p:cNvSpPr txBox="1">
            <a:spLocks noGrp="1"/>
          </p:cNvSpPr>
          <p:nvPr>
            <p:ph type="title"/>
          </p:nvPr>
        </p:nvSpPr>
        <p:spPr bwMode="auto">
          <a:xfrm>
            <a:off x="0" y="-6052"/>
            <a:ext cx="11425771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599" tIns="60781" rIns="121599" bIns="60781" numCol="1" anchor="ctr" anchorCtr="0" compatLnSpc="1">
            <a:prstTxWarp prst="textNoShape">
              <a:avLst/>
            </a:prstTxWarp>
            <a:norm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333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667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667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667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667" b="1">
                <a:solidFill>
                  <a:schemeClr val="tx2"/>
                </a:solidFill>
                <a:latin typeface="Arial" charset="0"/>
              </a:defRPr>
            </a:lvl5pPr>
            <a:lvl6pPr marL="37998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667" b="1">
                <a:solidFill>
                  <a:srgbClr val="FF0000"/>
                </a:solidFill>
                <a:latin typeface="Arial" charset="0"/>
              </a:defRPr>
            </a:lvl6pPr>
            <a:lvl7pPr marL="75996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667" b="1">
                <a:solidFill>
                  <a:srgbClr val="FF0000"/>
                </a:solidFill>
                <a:latin typeface="Arial" charset="0"/>
              </a:defRPr>
            </a:lvl7pPr>
            <a:lvl8pPr marL="1139938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667" b="1">
                <a:solidFill>
                  <a:srgbClr val="FF0000"/>
                </a:solidFill>
                <a:latin typeface="Arial" charset="0"/>
              </a:defRPr>
            </a:lvl8pPr>
            <a:lvl9pPr marL="1519868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667" b="1">
                <a:solidFill>
                  <a:srgbClr val="FF0000"/>
                </a:solidFill>
                <a:latin typeface="Arial" charset="0"/>
              </a:defRPr>
            </a:lvl9pPr>
          </a:lstStyle>
          <a:p>
            <a:r>
              <a:rPr lang="en-US" sz="3733" dirty="0"/>
              <a:t>TI Evacuation  Assembly Point / Muster Stations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50B28AF-1FEC-4ACA-882F-D65D3C826F42}"/>
              </a:ext>
            </a:extLst>
          </p:cNvPr>
          <p:cNvSpPr/>
          <p:nvPr/>
        </p:nvSpPr>
        <p:spPr>
          <a:xfrm>
            <a:off x="6324053" y="5696721"/>
            <a:ext cx="3167169" cy="4540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E3F1D881-3F7F-4FBE-B52D-B00129A032FE}"/>
              </a:ext>
            </a:extLst>
          </p:cNvPr>
          <p:cNvSpPr/>
          <p:nvPr/>
        </p:nvSpPr>
        <p:spPr>
          <a:xfrm>
            <a:off x="9369184" y="4055481"/>
            <a:ext cx="2822817" cy="1672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67" b="1" dirty="0"/>
              <a:t>If located North of the spine: 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1467" b="1" dirty="0"/>
              <a:t>Inside Fabs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1467" b="1" dirty="0"/>
              <a:t>Building 60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1467" b="1" dirty="0" err="1"/>
              <a:t>Bldg</a:t>
            </a:r>
            <a:r>
              <a:rPr lang="en-US" sz="1467" b="1" dirty="0"/>
              <a:t> 30&amp;31</a:t>
            </a:r>
          </a:p>
          <a:p>
            <a:r>
              <a:rPr lang="en-US" sz="1467" b="1" dirty="0"/>
              <a:t>Exit to the Assembly Point / Muster Stations in the back of the building.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74DE579E-F2EC-41EA-A7DB-B7325DEA4E58}"/>
              </a:ext>
            </a:extLst>
          </p:cNvPr>
          <p:cNvCxnSpPr>
            <a:cxnSpLocks/>
          </p:cNvCxnSpPr>
          <p:nvPr/>
        </p:nvCxnSpPr>
        <p:spPr>
          <a:xfrm>
            <a:off x="7357534" y="2683934"/>
            <a:ext cx="1084429" cy="26602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>
            <a:extLst>
              <a:ext uri="{FF2B5EF4-FFF2-40B4-BE49-F238E27FC236}">
                <a16:creationId xmlns:a16="http://schemas.microsoft.com/office/drawing/2014/main" id="{8E4916B8-8639-48E2-989C-3C4484088C05}"/>
              </a:ext>
            </a:extLst>
          </p:cNvPr>
          <p:cNvSpPr/>
          <p:nvPr/>
        </p:nvSpPr>
        <p:spPr>
          <a:xfrm>
            <a:off x="64450" y="3015164"/>
            <a:ext cx="2568831" cy="2124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67" b="1" dirty="0"/>
              <a:t>If located in the spine or  South of the spine: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1400" b="1" dirty="0"/>
              <a:t>Building</a:t>
            </a:r>
            <a:r>
              <a:rPr lang="en-US" sz="1467" b="1" dirty="0"/>
              <a:t> 10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1467" b="1" dirty="0"/>
              <a:t>Building 20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1467" b="1" dirty="0"/>
              <a:t>Building 11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1467" b="1" dirty="0"/>
              <a:t>Building 01</a:t>
            </a:r>
          </a:p>
          <a:p>
            <a:r>
              <a:rPr lang="en-US" sz="1467" b="1" dirty="0"/>
              <a:t>Exit to the Assembly Point / Muster Stations in the front of the building.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D2448AB-DD28-437F-A052-A954BF08CCE5}"/>
              </a:ext>
            </a:extLst>
          </p:cNvPr>
          <p:cNvCxnSpPr>
            <a:cxnSpLocks/>
          </p:cNvCxnSpPr>
          <p:nvPr/>
        </p:nvCxnSpPr>
        <p:spPr>
          <a:xfrm flipV="1">
            <a:off x="4408120" y="2949956"/>
            <a:ext cx="1980371" cy="110552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9D2506E-0D92-4235-96B5-ABD287EECF8E}"/>
              </a:ext>
            </a:extLst>
          </p:cNvPr>
          <p:cNvCxnSpPr>
            <a:cxnSpLocks/>
          </p:cNvCxnSpPr>
          <p:nvPr/>
        </p:nvCxnSpPr>
        <p:spPr>
          <a:xfrm flipV="1">
            <a:off x="6388491" y="2802522"/>
            <a:ext cx="1279456" cy="14743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49A6E00-F7CD-4B1E-BA0D-880AB5521BF2}"/>
              </a:ext>
            </a:extLst>
          </p:cNvPr>
          <p:cNvCxnSpPr>
            <a:cxnSpLocks/>
          </p:cNvCxnSpPr>
          <p:nvPr/>
        </p:nvCxnSpPr>
        <p:spPr>
          <a:xfrm>
            <a:off x="7667947" y="2802519"/>
            <a:ext cx="1701236" cy="42529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6AC70E19-334D-45E7-9861-54BD40D676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0475" y="652393"/>
            <a:ext cx="1993308" cy="1477329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D4AF019A-379F-4D89-AB4B-ECE6B02780A8}"/>
              </a:ext>
            </a:extLst>
          </p:cNvPr>
          <p:cNvSpPr/>
          <p:nvPr/>
        </p:nvSpPr>
        <p:spPr>
          <a:xfrm rot="823148">
            <a:off x="7639098" y="3080766"/>
            <a:ext cx="582527" cy="24358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2816C70-81F6-4C0B-9408-D00C459A0038}"/>
              </a:ext>
            </a:extLst>
          </p:cNvPr>
          <p:cNvSpPr/>
          <p:nvPr/>
        </p:nvSpPr>
        <p:spPr>
          <a:xfrm rot="19827959">
            <a:off x="6166169" y="3227811"/>
            <a:ext cx="495788" cy="2491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42269622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721B91-890A-4CAB-A026-B5D9218FE9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033" y="291175"/>
            <a:ext cx="11277600" cy="492116"/>
          </a:xfrm>
        </p:spPr>
        <p:txBody>
          <a:bodyPr>
            <a:normAutofit fontScale="90000"/>
          </a:bodyPr>
          <a:lstStyle/>
          <a:p>
            <a:r>
              <a:rPr lang="en-US" sz="3733" dirty="0"/>
              <a:t>Shout-outs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99E950-CF83-4D57-BB81-A1ABBDC412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87262"/>
            <a:ext cx="7757724" cy="5242837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endParaRPr lang="en-US" sz="2133" dirty="0">
              <a:solidFill>
                <a:schemeClr val="accent1"/>
              </a:solidFill>
            </a:endParaRPr>
          </a:p>
          <a:p>
            <a:pPr lvl="1"/>
            <a:endParaRPr lang="en-US" sz="1600" dirty="0"/>
          </a:p>
          <a:p>
            <a:pPr lvl="1"/>
            <a:r>
              <a:rPr lang="en-US" sz="1900" b="1" dirty="0"/>
              <a:t>New Year Safety Focus </a:t>
            </a:r>
            <a:r>
              <a:rPr lang="en-US" sz="1900" dirty="0"/>
              <a:t>– Let’s all commit to focus on safety protocols and setting clear expectations for incident-free operations.</a:t>
            </a:r>
          </a:p>
          <a:p>
            <a:pPr lvl="1"/>
            <a:endParaRPr lang="en-US" sz="1900" dirty="0"/>
          </a:p>
          <a:p>
            <a:pPr lvl="1"/>
            <a:r>
              <a:rPr lang="en-US" sz="1900" b="1" dirty="0"/>
              <a:t>PPE Compliance - </a:t>
            </a:r>
            <a:r>
              <a:rPr lang="en-US" sz="1900" dirty="0"/>
              <a:t>Reinforce the importance of understanding your scopes PPE requirements and do not take shortcuts.</a:t>
            </a:r>
          </a:p>
          <a:p>
            <a:pPr lvl="1"/>
            <a:endParaRPr lang="en-US" sz="1900" dirty="0"/>
          </a:p>
          <a:p>
            <a:pPr lvl="1"/>
            <a:r>
              <a:rPr lang="en-US" sz="1900" b="1" dirty="0"/>
              <a:t>Housekeeping and Organization </a:t>
            </a:r>
            <a:r>
              <a:rPr lang="en-US" sz="1900" dirty="0"/>
              <a:t>– Maintaining a clean work area will reduce hazards and improve work flow.</a:t>
            </a:r>
          </a:p>
          <a:p>
            <a:pPr lvl="1"/>
            <a:endParaRPr lang="en-US" sz="1900" dirty="0"/>
          </a:p>
          <a:p>
            <a:pPr lvl="1"/>
            <a:r>
              <a:rPr lang="en-US" sz="1900" b="1" dirty="0"/>
              <a:t>Equipment and Tool Inspections </a:t>
            </a:r>
            <a:r>
              <a:rPr lang="en-US" sz="1900" dirty="0"/>
              <a:t>– Encourage all team members to inspect all equipment before use. This is a great way to prevent an incident.</a:t>
            </a:r>
          </a:p>
          <a:p>
            <a:pPr lvl="1"/>
            <a:endParaRPr lang="en-US" sz="1900" dirty="0"/>
          </a:p>
          <a:p>
            <a:pPr lvl="1"/>
            <a:r>
              <a:rPr lang="en-US" sz="1900" b="1" dirty="0"/>
              <a:t>Emergency Preparedness </a:t>
            </a:r>
            <a:r>
              <a:rPr lang="en-US" sz="1900" dirty="0"/>
              <a:t>– Review emergency response procedures, including evacuation routes, muster points, and communication protocols for potential incidents or hazardous exposures. </a:t>
            </a:r>
          </a:p>
          <a:p>
            <a:pPr lvl="1"/>
            <a:endParaRPr lang="en-US" sz="1600" b="1" dirty="0"/>
          </a:p>
          <a:p>
            <a:pPr lvl="1"/>
            <a:endParaRPr lang="en-US" sz="1600" b="1" dirty="0"/>
          </a:p>
          <a:p>
            <a:pPr marL="379111" lvl="1" indent="0">
              <a:buNone/>
            </a:pPr>
            <a:r>
              <a:rPr lang="en-US" sz="1600" dirty="0"/>
              <a:t> </a:t>
            </a:r>
            <a:endParaRPr lang="en-US" dirty="0"/>
          </a:p>
          <a:p>
            <a:pPr marL="0" indent="0">
              <a:buNone/>
            </a:pPr>
            <a:endParaRPr lang="en-US" sz="1600" dirty="0"/>
          </a:p>
          <a:p>
            <a:endParaRPr lang="en-US" dirty="0"/>
          </a:p>
          <a:p>
            <a:endParaRPr lang="en-US" dirty="0"/>
          </a:p>
          <a:p>
            <a:pPr marL="722001" lvl="1" indent="-342900"/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558E24-25A6-49A5-9E28-CC3621BF48C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1219110">
              <a:defRPr/>
            </a:pPr>
            <a:fld id="{2B97888F-6AF7-4263-B69D-592D8C33BAC7}" type="slidenum">
              <a:rPr lang="en-US">
                <a:solidFill>
                  <a:srgbClr val="000000"/>
                </a:solidFill>
                <a:latin typeface="Arial" charset="0"/>
              </a:rPr>
              <a:pPr defTabSz="1219110">
                <a:defRPr/>
              </a:pPr>
              <a:t>12</a:t>
            </a:fld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6" name="Graphic 5" descr="Megaphone">
            <a:extLst>
              <a:ext uri="{FF2B5EF4-FFF2-40B4-BE49-F238E27FC236}">
                <a16:creationId xmlns:a16="http://schemas.microsoft.com/office/drawing/2014/main" id="{EF34EFBA-7F99-49F4-82CA-A4132845D0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62284" y="-115689"/>
            <a:ext cx="1216481" cy="1216481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655B47E-6F26-4620-8B23-B8B66208FA56}"/>
              </a:ext>
            </a:extLst>
          </p:cNvPr>
          <p:cNvSpPr txBox="1">
            <a:spLocks/>
          </p:cNvSpPr>
          <p:nvPr/>
        </p:nvSpPr>
        <p:spPr bwMode="auto">
          <a:xfrm>
            <a:off x="581484" y="5474439"/>
            <a:ext cx="9135349" cy="203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101572" tIns="50784" rIns="101572" bIns="50784" numCol="1" anchor="t" anchorCtr="0" compatLnSpc="1">
            <a:prstTxWarp prst="textNoShape">
              <a:avLst/>
            </a:prstTxWarp>
          </a:bodyPr>
          <a:lstStyle>
            <a:lvl1pPr marL="189124" indent="-189124" algn="l" rtl="0" eaLnBrk="1" fontAlgn="base" hangingPunct="1">
              <a:spcBef>
                <a:spcPts val="667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78763" indent="-194416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2pPr>
            <a:lvl3pPr marL="711530" indent="-137548" algn="l" rtl="0" eaLnBrk="1" fontAlgn="base" hangingPunct="1">
              <a:spcBef>
                <a:spcPct val="15000"/>
              </a:spcBef>
              <a:spcAft>
                <a:spcPct val="0"/>
              </a:spcAft>
              <a:buChar char="•"/>
              <a:defRPr sz="1500">
                <a:solidFill>
                  <a:schemeClr val="tx1"/>
                </a:solidFill>
                <a:latin typeface="+mn-lt"/>
              </a:defRPr>
            </a:lvl3pPr>
            <a:lvl4pPr marL="1001168" indent="-194416" algn="l" rtl="0" eaLnBrk="1" fontAlgn="base" hangingPunct="1">
              <a:spcBef>
                <a:spcPct val="5000"/>
              </a:spcBef>
              <a:spcAft>
                <a:spcPct val="0"/>
              </a:spcAft>
              <a:buChar char="–"/>
              <a:defRPr sz="1500">
                <a:solidFill>
                  <a:schemeClr val="tx1"/>
                </a:solidFill>
                <a:latin typeface="+mn-lt"/>
              </a:defRPr>
            </a:lvl4pPr>
            <a:lvl5pPr marL="1240546" indent="-144163" algn="l" rtl="0" eaLnBrk="1" fontAlgn="base" hangingPunct="1">
              <a:spcBef>
                <a:spcPct val="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</a:defRPr>
            </a:lvl5pPr>
            <a:lvl6pPr marL="1621441" indent="-144163" algn="l" rtl="0" eaLnBrk="1" fontAlgn="base" hangingPunct="1">
              <a:spcBef>
                <a:spcPct val="0"/>
              </a:spcBef>
              <a:spcAft>
                <a:spcPct val="0"/>
              </a:spcAft>
              <a:buChar char="»"/>
              <a:defRPr sz="1300">
                <a:solidFill>
                  <a:schemeClr val="tx1"/>
                </a:solidFill>
                <a:latin typeface="+mn-lt"/>
              </a:defRPr>
            </a:lvl6pPr>
            <a:lvl7pPr marL="2002336" indent="-144163" algn="l" rtl="0" eaLnBrk="1" fontAlgn="base" hangingPunct="1">
              <a:spcBef>
                <a:spcPct val="0"/>
              </a:spcBef>
              <a:spcAft>
                <a:spcPct val="0"/>
              </a:spcAft>
              <a:buChar char="»"/>
              <a:defRPr sz="1300">
                <a:solidFill>
                  <a:schemeClr val="tx1"/>
                </a:solidFill>
                <a:latin typeface="+mn-lt"/>
              </a:defRPr>
            </a:lvl7pPr>
            <a:lvl8pPr marL="2383230" indent="-144163" algn="l" rtl="0" eaLnBrk="1" fontAlgn="base" hangingPunct="1">
              <a:spcBef>
                <a:spcPct val="0"/>
              </a:spcBef>
              <a:spcAft>
                <a:spcPct val="0"/>
              </a:spcAft>
              <a:buChar char="»"/>
              <a:defRPr sz="1300">
                <a:solidFill>
                  <a:schemeClr val="tx1"/>
                </a:solidFill>
                <a:latin typeface="+mn-lt"/>
              </a:defRPr>
            </a:lvl8pPr>
            <a:lvl9pPr marL="2764124" indent="-144163" algn="l" rtl="0" eaLnBrk="1" fontAlgn="base" hangingPunct="1">
              <a:spcBef>
                <a:spcPct val="0"/>
              </a:spcBef>
              <a:spcAft>
                <a:spcPct val="0"/>
              </a:spcAft>
              <a:buChar char="»"/>
              <a:defRPr sz="1300">
                <a:solidFill>
                  <a:schemeClr val="tx1"/>
                </a:solidFill>
                <a:latin typeface="+mn-lt"/>
              </a:defRPr>
            </a:lvl9pPr>
          </a:lstStyle>
          <a:p>
            <a:endParaRPr lang="en-US" sz="2400" kern="0" dirty="0"/>
          </a:p>
        </p:txBody>
      </p:sp>
      <p:pic>
        <p:nvPicPr>
          <p:cNvPr id="1026" name="Picture 2" descr="Personal Safety | Safety Poster Shop">
            <a:extLst>
              <a:ext uri="{FF2B5EF4-FFF2-40B4-BE49-F238E27FC236}">
                <a16:creationId xmlns:a16="http://schemas.microsoft.com/office/drawing/2014/main" id="{BE41BA47-2427-41D9-B6ED-AA3377EBF6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7605" y="972940"/>
            <a:ext cx="4162425" cy="4856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63116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59CD91-0FFC-4866-8A42-0F9205EC49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January Food Truck Schedule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E18545F-0363-4431-9FF8-8F57C6775E5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C52F08-588C-488E-A5AB-DF69250DE862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FE9819B-64A8-4A37-AAF7-4CB651B7C1D3}"/>
              </a:ext>
            </a:extLst>
          </p:cNvPr>
          <p:cNvSpPr txBox="1"/>
          <p:nvPr/>
        </p:nvSpPr>
        <p:spPr>
          <a:xfrm>
            <a:off x="185783" y="1109450"/>
            <a:ext cx="118334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During the month of January, food trucks will be on site every </a:t>
            </a:r>
          </a:p>
          <a:p>
            <a:pPr algn="ctr"/>
            <a:r>
              <a:rPr lang="en-US" sz="2400" b="1" dirty="0"/>
              <a:t>Tuesday and Thursday from 10:30am to 1:30pm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87391D1-8B13-42CA-A656-78D179DF6A15}"/>
              </a:ext>
            </a:extLst>
          </p:cNvPr>
          <p:cNvSpPr/>
          <p:nvPr/>
        </p:nvSpPr>
        <p:spPr>
          <a:xfrm>
            <a:off x="1259840" y="2505670"/>
            <a:ext cx="180331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/>
              <a:t>Naco</a:t>
            </a:r>
            <a:r>
              <a:rPr lang="en-US" sz="2400" b="1" dirty="0"/>
              <a:t> Taco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Nachos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Burritos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Quesadillas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Tacos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FE68830-6985-48C8-A39D-3C6844AA4F35}"/>
              </a:ext>
            </a:extLst>
          </p:cNvPr>
          <p:cNvSpPr txBox="1"/>
          <p:nvPr/>
        </p:nvSpPr>
        <p:spPr>
          <a:xfrm>
            <a:off x="7582595" y="2505670"/>
            <a:ext cx="261481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Papaya Grill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Burgers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Chicken Strips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Chicken Sandwiches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Fries 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E5D73A6-ACFF-43A6-A6CC-24D79FF3AA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7114" y="3941763"/>
            <a:ext cx="2410656" cy="180678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F2D1698-723F-44B7-A755-71046412F5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3480" y="3848214"/>
            <a:ext cx="2138680" cy="213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9072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C96D4E-8639-4BA6-9DD4-17D89793C17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3BA23CF-AA30-4A18-B744-605C3E9DBF07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9B1843-8FEE-4D79-A54C-6BC0E0C05F3B}"/>
              </a:ext>
            </a:extLst>
          </p:cNvPr>
          <p:cNvSpPr txBox="1"/>
          <p:nvPr/>
        </p:nvSpPr>
        <p:spPr>
          <a:xfrm>
            <a:off x="4652559" y="3046278"/>
            <a:ext cx="28868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rgbClr val="C00000"/>
                </a:solidFill>
              </a:rPr>
              <a:t>Q &amp; A </a:t>
            </a:r>
          </a:p>
        </p:txBody>
      </p:sp>
    </p:spTree>
    <p:extLst>
      <p:ext uri="{BB962C8B-B14F-4D97-AF65-F5344CB8AC3E}">
        <p14:creationId xmlns:p14="http://schemas.microsoft.com/office/powerpoint/2010/main" val="1154318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74860-3E3B-41C7-A280-E084517F27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"/>
            <a:ext cx="11277600" cy="85164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101572" tIns="50784" rIns="101572" bIns="50784" numCol="1" anchor="ctr" anchorCtr="0" compatLnSpc="1">
            <a:prstTxWarp prst="textNoShape">
              <a:avLst/>
            </a:prstTxWarp>
          </a:bodyPr>
          <a:lstStyle/>
          <a:p>
            <a:r>
              <a:rPr lang="en-US" sz="3600" dirty="0"/>
              <a:t>LFAB Injury Metrics 2024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BFE25C-6047-477E-821B-3F35264BDD5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3BA23CF-AA30-4A18-B744-605C3E9DBF07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EC01694-8CCA-49EF-8827-642A3CCFB4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988" y="3429001"/>
            <a:ext cx="8708572" cy="245177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95F304-A05C-449E-B47E-A483C13B6B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988" y="977225"/>
            <a:ext cx="8677779" cy="214810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7080C3B-F411-4C5B-84A2-14EEF0815033}"/>
              </a:ext>
            </a:extLst>
          </p:cNvPr>
          <p:cNvSpPr txBox="1"/>
          <p:nvPr/>
        </p:nvSpPr>
        <p:spPr>
          <a:xfrm flipH="1">
            <a:off x="3230333" y="806073"/>
            <a:ext cx="1794736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67" dirty="0">
                <a:solidFill>
                  <a:srgbClr val="7030A0"/>
                </a:solidFill>
              </a:rPr>
              <a:t>Entire Site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9773003-61AA-425C-9D10-648F0B300DE5}"/>
              </a:ext>
            </a:extLst>
          </p:cNvPr>
          <p:cNvSpPr txBox="1"/>
          <p:nvPr/>
        </p:nvSpPr>
        <p:spPr>
          <a:xfrm>
            <a:off x="2618236" y="3458821"/>
            <a:ext cx="2572297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7030A0"/>
                </a:solidFill>
              </a:defRPr>
            </a:lvl1pPr>
          </a:lstStyle>
          <a:p>
            <a:pPr algn="ctr"/>
            <a:r>
              <a:rPr lang="en-US" sz="1867" dirty="0"/>
              <a:t>Contract Staff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7EDFC7-9F5A-4E71-855B-11185A31BB3D}"/>
              </a:ext>
            </a:extLst>
          </p:cNvPr>
          <p:cNvSpPr txBox="1"/>
          <p:nvPr/>
        </p:nvSpPr>
        <p:spPr>
          <a:xfrm flipH="1">
            <a:off x="9094104" y="731721"/>
            <a:ext cx="2844801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2"/>
                </a:solidFill>
              </a:rPr>
              <a:t>Recent Events</a:t>
            </a:r>
          </a:p>
          <a:p>
            <a:endParaRPr lang="en-US" dirty="0"/>
          </a:p>
          <a:p>
            <a:r>
              <a:rPr lang="en-US" b="1" dirty="0"/>
              <a:t>December 23 2024</a:t>
            </a:r>
          </a:p>
          <a:p>
            <a:endParaRPr lang="en-US" b="1" dirty="0"/>
          </a:p>
          <a:p>
            <a:r>
              <a:rPr lang="en-US" dirty="0"/>
              <a:t>Just prior to shift end before the holiday, </a:t>
            </a:r>
          </a:p>
          <a:p>
            <a:r>
              <a:rPr lang="en-US" dirty="0"/>
              <a:t>A contract employee cut an incorrect wire causing an energetic electrical release. </a:t>
            </a:r>
          </a:p>
          <a:p>
            <a:endParaRPr lang="en-US" dirty="0"/>
          </a:p>
          <a:p>
            <a:r>
              <a:rPr lang="en-US" dirty="0"/>
              <a:t>Employee sustained minor redness on their face (similar to </a:t>
            </a:r>
            <a:r>
              <a:rPr lang="en-US"/>
              <a:t>a sunburn).</a:t>
            </a:r>
            <a:endParaRPr lang="en-US" dirty="0"/>
          </a:p>
          <a:p>
            <a:endParaRPr lang="en-US" dirty="0"/>
          </a:p>
          <a:p>
            <a:r>
              <a:rPr lang="en-US" dirty="0"/>
              <a:t>Event also caused area evacuations and tool shutdowns.  </a:t>
            </a:r>
          </a:p>
          <a:p>
            <a:endParaRPr lang="en-US" dirty="0"/>
          </a:p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735706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92D7D5-76D8-4FE1-A664-C7102B206E3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3BA23CF-AA30-4A18-B744-605C3E9DBF07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46666F4-448A-44D7-BFFA-A09CF2928F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0" y="939765"/>
            <a:ext cx="10485120" cy="5266912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6B2F963-66EF-4831-B2FA-09E1E961AB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"/>
            <a:ext cx="11277600" cy="85164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101572" tIns="50784" rIns="101572" bIns="50784" numCol="1" anchor="ctr" anchorCtr="0" compatLnSpc="1">
            <a:prstTxWarp prst="textNoShape">
              <a:avLst/>
            </a:prstTxWarp>
          </a:bodyPr>
          <a:lstStyle/>
          <a:p>
            <a:r>
              <a:rPr lang="en-US" sz="3600" dirty="0"/>
              <a:t>LFAB Injury Metrics 2024 – Contract Staff Only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C6A5A8C-6A9E-4AE4-B819-CE7750BF3F23}"/>
              </a:ext>
            </a:extLst>
          </p:cNvPr>
          <p:cNvSpPr txBox="1"/>
          <p:nvPr/>
        </p:nvSpPr>
        <p:spPr>
          <a:xfrm flipH="1">
            <a:off x="4170679" y="1046480"/>
            <a:ext cx="33578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7030A0"/>
                </a:solidFill>
              </a:rPr>
              <a:t>Injuries by Exposure Type </a:t>
            </a:r>
          </a:p>
        </p:txBody>
      </p:sp>
    </p:spTree>
    <p:extLst>
      <p:ext uri="{BB962C8B-B14F-4D97-AF65-F5344CB8AC3E}">
        <p14:creationId xmlns:p14="http://schemas.microsoft.com/office/powerpoint/2010/main" val="14099416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558DD8-9AF8-400E-A1DC-1806F4A8F4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1277600" cy="814388"/>
          </a:xfrm>
        </p:spPr>
        <p:txBody>
          <a:bodyPr/>
          <a:lstStyle/>
          <a:p>
            <a:r>
              <a:rPr lang="en-US" dirty="0"/>
              <a:t>Leak Event Analysis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D62C09C-245A-4C70-B01E-4DA9A08A724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C52F08-588C-488E-A5AB-DF69250DE862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630AAA5-0588-4221-86C3-5EEC78446795}"/>
              </a:ext>
            </a:extLst>
          </p:cNvPr>
          <p:cNvSpPr txBox="1"/>
          <p:nvPr/>
        </p:nvSpPr>
        <p:spPr>
          <a:xfrm>
            <a:off x="137486" y="930863"/>
            <a:ext cx="628473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Event Trending and Reduction Strategies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Data Analysis of Hazmat Events Reports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AEF38B1-A23F-46D6-B961-A225262F54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99" y="1848339"/>
            <a:ext cx="4638343" cy="4150620"/>
          </a:xfrm>
          <a:prstGeom prst="rect">
            <a:avLst/>
          </a:prstGeom>
        </p:spPr>
      </p:pic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F057BD08-DB40-45BD-8889-DE4C5354988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50985" y="3893052"/>
          <a:ext cx="5426615" cy="3190240"/>
        </p:xfrm>
        <a:graphic>
          <a:graphicData uri="http://schemas.openxmlformats.org/drawingml/2006/table">
            <a:tbl>
              <a:tblPr/>
              <a:tblGrid>
                <a:gridCol w="5426615">
                  <a:extLst>
                    <a:ext uri="{9D8B030D-6E8A-4147-A177-3AD203B41FA5}">
                      <a16:colId xmlns:a16="http://schemas.microsoft.com/office/drawing/2014/main" val="21784747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</a:rPr>
                        <a:t>Data collected Sept 01 - Dec 16th 2024 </a:t>
                      </a:r>
                    </a:p>
                    <a:p>
                      <a:pPr marL="742950" lvl="1" indent="-285750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</a:rPr>
                        <a:t>80 leaks </a:t>
                      </a:r>
                      <a:endParaRPr lang="en-US" dirty="0">
                        <a:effectLst/>
                      </a:endParaRPr>
                    </a:p>
                    <a:p>
                      <a:pPr marL="742950" lvl="1" indent="-285750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</a:rPr>
                        <a:t>Leak Type:</a:t>
                      </a:r>
                      <a:endParaRPr lang="en-US" dirty="0">
                        <a:effectLst/>
                      </a:endParaRPr>
                    </a:p>
                    <a:p>
                      <a:pPr marL="1143000" lvl="2" indent="-228600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</a:rPr>
                        <a:t>Chem/Gas Release</a:t>
                      </a:r>
                      <a:endParaRPr lang="en-US" dirty="0">
                        <a:effectLst/>
                      </a:endParaRPr>
                    </a:p>
                    <a:p>
                      <a:pPr marL="1143000" lvl="2" indent="-228600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</a:rPr>
                        <a:t>Building Human support systems (Sinks, toilets)</a:t>
                      </a:r>
                      <a:endParaRPr lang="en-US" dirty="0">
                        <a:effectLst/>
                      </a:endParaRPr>
                    </a:p>
                    <a:p>
                      <a:pPr marL="1143000" lvl="2" indent="-228600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</a:rPr>
                        <a:t>Equipment- Water</a:t>
                      </a:r>
                      <a:endParaRPr lang="en-US" dirty="0">
                        <a:effectLst/>
                      </a:endParaRPr>
                    </a:p>
                    <a:p>
                      <a:pPr marL="1143000" lvl="2" indent="-228600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</a:rPr>
                        <a:t>Equipment Chem (FAB and FAC)</a:t>
                      </a:r>
                      <a:endParaRPr lang="en-US" dirty="0">
                        <a:effectLst/>
                      </a:endParaRPr>
                    </a:p>
                    <a:p>
                      <a:pPr marL="1143000" lvl="2" indent="-228600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</a:rPr>
                        <a:t>Install/Demo/Vendor/Supplier</a:t>
                      </a:r>
                      <a:endParaRPr lang="en-US" dirty="0">
                        <a:effectLst/>
                      </a:endParaRPr>
                    </a:p>
                    <a:p>
                      <a:pPr marL="1143000" lvl="2" indent="-228600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</a:rPr>
                        <a:t>Vehicle</a:t>
                      </a:r>
                      <a:endParaRPr lang="en-US" dirty="0">
                        <a:effectLst/>
                      </a:endParaRPr>
                    </a:p>
                    <a:p>
                      <a:pPr marL="0" marR="0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  <a:p>
                      <a:pPr marL="0" marR="0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</a:rPr>
                        <a:t>General Observations</a:t>
                      </a:r>
                    </a:p>
                    <a:p>
                      <a:pPr marL="742950" lvl="1" indent="-285750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</a:rPr>
                        <a:t>Fitting integrity is primary source of leaks (for both FAB and FAC) </a:t>
                      </a:r>
                      <a:endParaRPr lang="en-US" dirty="0">
                        <a:effectLst/>
                      </a:endParaRPr>
                    </a:p>
                    <a:p>
                      <a:pPr marL="742950" lvl="1" indent="-285750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</a:rPr>
                        <a:t>Housekeeping events are secondary source of “leak reporting” </a:t>
                      </a:r>
                    </a:p>
                    <a:p>
                      <a:pPr marL="742950" lvl="1" indent="-285750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dirty="0">
                        <a:effectLst/>
                      </a:endParaRPr>
                    </a:p>
                  </a:txBody>
                  <a:tcPr marL="38100" marR="381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9183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38100" marR="381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4578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00" marR="381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87706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00" marR="38100" marT="25400" marB="254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3139601"/>
                  </a:ext>
                </a:extLst>
              </a:tr>
            </a:tbl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A6B27227-F47D-4D15-8FEE-55FF21288B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6733" y="407194"/>
            <a:ext cx="4394436" cy="335477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8951F00-5ADC-408F-A6C4-8ED6B9D745B4}"/>
              </a:ext>
            </a:extLst>
          </p:cNvPr>
          <p:cNvSpPr txBox="1"/>
          <p:nvPr/>
        </p:nvSpPr>
        <p:spPr>
          <a:xfrm>
            <a:off x="1557054" y="2470729"/>
            <a:ext cx="23177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F6600"/>
                </a:solidFill>
              </a:rPr>
              <a:t>Total Leak Event Reports</a:t>
            </a:r>
          </a:p>
          <a:p>
            <a:r>
              <a:rPr lang="en-US" sz="1400" b="1" dirty="0">
                <a:solidFill>
                  <a:srgbClr val="FF6600"/>
                </a:solidFill>
              </a:rPr>
              <a:t>Root Cause = Leak…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A1D5A88-1EF1-4451-9DFB-05F2B0C57239}"/>
              </a:ext>
            </a:extLst>
          </p:cNvPr>
          <p:cNvSpPr txBox="1"/>
          <p:nvPr/>
        </p:nvSpPr>
        <p:spPr>
          <a:xfrm>
            <a:off x="9538710" y="79508"/>
            <a:ext cx="26532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F6600"/>
                </a:solidFill>
              </a:rPr>
              <a:t>Total Leak Event Reports</a:t>
            </a:r>
          </a:p>
          <a:p>
            <a:r>
              <a:rPr lang="en-US" sz="1400" b="1" dirty="0">
                <a:solidFill>
                  <a:srgbClr val="FF6600"/>
                </a:solidFill>
              </a:rPr>
              <a:t>Root Cause = Housekeeping</a:t>
            </a:r>
          </a:p>
        </p:txBody>
      </p:sp>
    </p:spTree>
    <p:extLst>
      <p:ext uri="{BB962C8B-B14F-4D97-AF65-F5344CB8AC3E}">
        <p14:creationId xmlns:p14="http://schemas.microsoft.com/office/powerpoint/2010/main" val="8964119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342C3B-717A-4211-B923-BBC6E8EB6D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LFAB Leak Reporting and Repair Strategy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B032F59-75A4-46CB-9E0B-8CAC6CC6D2A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C52F08-588C-488E-A5AB-DF69250DE862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A7C29B0-49DF-43B3-9EC7-B1E69B69F9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4053" y="2724711"/>
            <a:ext cx="7290489" cy="33022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BF3FFDA-FAAB-4C9D-82F0-30C2FC1162AB}"/>
              </a:ext>
            </a:extLst>
          </p:cNvPr>
          <p:cNvSpPr txBox="1"/>
          <p:nvPr/>
        </p:nvSpPr>
        <p:spPr>
          <a:xfrm>
            <a:off x="309033" y="1046770"/>
            <a:ext cx="968085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/>
              <a:t>Leaks are reported by calling 801-767-7777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Leaks are contained and recorded in the LFAB Leaks/Clogs Tracking System by the ERCs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Repairs are scheduled by system owner </a:t>
            </a:r>
            <a:r>
              <a:rPr lang="en-US" sz="1600" dirty="0"/>
              <a:t>(Repairs over 15 days require escalation to leadership)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Repairs are completed and validated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Leaks/Clogs Ticket is closed  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7AA05F3-19A8-4050-8A0E-C5ED6D4AA3F9}"/>
              </a:ext>
            </a:extLst>
          </p:cNvPr>
          <p:cNvSpPr txBox="1"/>
          <p:nvPr/>
        </p:nvSpPr>
        <p:spPr>
          <a:xfrm>
            <a:off x="309033" y="3429000"/>
            <a:ext cx="375133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tx2"/>
                </a:solidFill>
              </a:rPr>
              <a:t>Proactive Leak Reduction</a:t>
            </a:r>
          </a:p>
          <a:p>
            <a:pPr algn="ctr"/>
            <a:endParaRPr lang="en-US" sz="2000" b="1" dirty="0">
              <a:solidFill>
                <a:schemeClr val="tx2"/>
              </a:solidFill>
            </a:endParaRPr>
          </a:p>
          <a:p>
            <a:pPr algn="ctr"/>
            <a:r>
              <a:rPr lang="en-US" sz="2000" dirty="0"/>
              <a:t>Focused teams have been created to deep dive the data, find common denominators and create proactive elimination strategies </a:t>
            </a:r>
          </a:p>
        </p:txBody>
      </p:sp>
    </p:spTree>
    <p:extLst>
      <p:ext uri="{BB962C8B-B14F-4D97-AF65-F5344CB8AC3E}">
        <p14:creationId xmlns:p14="http://schemas.microsoft.com/office/powerpoint/2010/main" val="33910881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When to Use 802.11 a, b, g, b, nc: WiFi Standards picture: A">
            <a:extLst>
              <a:ext uri="{FF2B5EF4-FFF2-40B4-BE49-F238E27FC236}">
                <a16:creationId xmlns:a16="http://schemas.microsoft.com/office/drawing/2014/main" id="{CDA5AFEC-51B5-4554-82B0-9A718A86AA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640"/>
            <a:ext cx="12192000" cy="6211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14FD77B-DE95-4D2E-9623-EBED82C7B062}"/>
              </a:ext>
            </a:extLst>
          </p:cNvPr>
          <p:cNvSpPr/>
          <p:nvPr/>
        </p:nvSpPr>
        <p:spPr>
          <a:xfrm>
            <a:off x="0" y="0"/>
            <a:ext cx="12192000" cy="6201940"/>
          </a:xfrm>
          <a:prstGeom prst="rect">
            <a:avLst/>
          </a:prstGeom>
          <a:solidFill>
            <a:schemeClr val="bg1">
              <a:lumMod val="8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38CFC32-D4E2-492D-A0C5-869D17ECB5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1277600" cy="814388"/>
          </a:xfrm>
        </p:spPr>
        <p:txBody>
          <a:bodyPr/>
          <a:lstStyle/>
          <a:p>
            <a:r>
              <a:rPr lang="en-US" dirty="0"/>
              <a:t>WIFI Access Limitations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CB8A3C-600A-4269-8ACA-131DFB559BE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97888F-6AF7-4263-B69D-592D8C33BAC7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A260C2D-F4EE-458D-9936-59606AAA8D28}"/>
              </a:ext>
            </a:extLst>
          </p:cNvPr>
          <p:cNvSpPr txBox="1"/>
          <p:nvPr/>
        </p:nvSpPr>
        <p:spPr>
          <a:xfrm>
            <a:off x="436175" y="765588"/>
            <a:ext cx="11319649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WIFI coverage: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/>
              <a:t>Buildings 40 and 50 Level 1 - Good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/>
              <a:t>Building 60 Level 1 - Fair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/>
              <a:t>Levels A and B - Poor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b="1" dirty="0"/>
              <a:t>Would not be reliable for receiving communications about emergency events (EAS)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b="1" dirty="0"/>
              <a:t>Equipment, walls and other obstacle further impede reliable WIFI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/>
              <a:t>Each WIFI point should have 30 people or less on it, more than that will slow performance and reliability.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b="1" dirty="0"/>
              <a:t>Each floor of each building has vastly different numbers of WIFI points.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b="1" dirty="0"/>
              <a:t>Hard to ensure an acceptable number of users for each point.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r>
              <a:rPr lang="en-US" b="1" dirty="0"/>
              <a:t>Contractor preferred communication:</a:t>
            </a:r>
          </a:p>
          <a:p>
            <a:pPr lvl="1"/>
            <a:r>
              <a:rPr lang="en-US" b="1" dirty="0"/>
              <a:t>Radio – please report areas of limited radio coverage so that troubleshooting can be done</a:t>
            </a:r>
          </a:p>
          <a:p>
            <a:pPr lvl="1"/>
            <a:r>
              <a:rPr lang="en-US" b="1" dirty="0"/>
              <a:t>WIFI Access for Company Safety Representatives </a:t>
            </a:r>
          </a:p>
          <a:p>
            <a:pPr lvl="1"/>
            <a:endParaRPr lang="en-US" b="1" dirty="0"/>
          </a:p>
          <a:p>
            <a:r>
              <a:rPr lang="en-US" b="1" dirty="0"/>
              <a:t>Vendor preferred communication: </a:t>
            </a:r>
          </a:p>
          <a:p>
            <a:pPr lvl="1"/>
            <a:r>
              <a:rPr lang="en-US" b="1" dirty="0"/>
              <a:t>WebEx – Need to understand viability of sending critical safety messaging via WebEx </a:t>
            </a:r>
          </a:p>
        </p:txBody>
      </p:sp>
    </p:spTree>
    <p:extLst>
      <p:ext uri="{BB962C8B-B14F-4D97-AF65-F5344CB8AC3E}">
        <p14:creationId xmlns:p14="http://schemas.microsoft.com/office/powerpoint/2010/main" val="34091645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A65C2BE-1B96-46E3-B1A7-4BC50A01308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/>
              <a:t>TI Emergency Alert System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A38856-AD7A-401A-93E3-907DD1DC43D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97888F-6AF7-4263-B69D-592D8C33BAC7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0076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DD368D-8CDE-483A-957E-5FA97839C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0147AE-3292-418A-A20E-5EA9E8B26D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4B7651-279C-44CB-8FA4-08C37076DB0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97888F-6AF7-4263-B69D-592D8C33BAC7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49A983C-4052-4AB0-8455-4F8AD5D29F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43" y="0"/>
            <a:ext cx="12153315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6354DEC-BBB8-4E30-BEA3-2E2C8E6909A7}"/>
              </a:ext>
            </a:extLst>
          </p:cNvPr>
          <p:cNvSpPr txBox="1"/>
          <p:nvPr/>
        </p:nvSpPr>
        <p:spPr>
          <a:xfrm>
            <a:off x="11511721" y="5592420"/>
            <a:ext cx="223083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6752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45F874-3A4D-4062-86B4-6DD00FC30C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4B43EA-B970-4B75-B95B-C4F64EE5EF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0A5AEE-5D82-4A1C-9B55-BD8C8882FC0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97888F-6AF7-4263-B69D-592D8C33BAC7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93E0B67-DF53-4192-A8DA-919889BBF9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" y="0"/>
            <a:ext cx="12190196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93A5F42-7805-4933-A2F6-8544BE3458D0}"/>
              </a:ext>
            </a:extLst>
          </p:cNvPr>
          <p:cNvSpPr txBox="1"/>
          <p:nvPr/>
        </p:nvSpPr>
        <p:spPr>
          <a:xfrm>
            <a:off x="11511721" y="5671932"/>
            <a:ext cx="223083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993076"/>
      </p:ext>
    </p:extLst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Custom 1">
      <a:dk1>
        <a:srgbClr val="000000"/>
      </a:dk1>
      <a:lt1>
        <a:srgbClr val="FFFFFF"/>
      </a:lt1>
      <a:dk2>
        <a:srgbClr val="DE0000"/>
      </a:dk2>
      <a:lt2>
        <a:srgbClr val="808080"/>
      </a:lt2>
      <a:accent1>
        <a:srgbClr val="DE0000"/>
      </a:accent1>
      <a:accent2>
        <a:srgbClr val="A4A4A4"/>
      </a:accent2>
      <a:accent3>
        <a:srgbClr val="117788"/>
      </a:accent3>
      <a:accent4>
        <a:srgbClr val="404040"/>
      </a:accent4>
      <a:accent5>
        <a:srgbClr val="4ABED4"/>
      </a:accent5>
      <a:accent6>
        <a:srgbClr val="7F7F7F"/>
      </a:accent6>
      <a:hlink>
        <a:srgbClr val="DE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1" id="{9DF62EEC-EEC7-485D-830E-D34B5904CB1B}" vid="{7D2FD990-5DD0-4789-B698-A330240218AC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BDA5A9D3B59104196C7740BCBDC3A6A" ma:contentTypeVersion="0" ma:contentTypeDescription="Create a new document." ma:contentTypeScope="" ma:versionID="321801d92455523d5bcec9d4243582f0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6834f8c0c0eabdc6c42b2f987c760c09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F3F102D-15A9-48F5-B620-0E71D2F1B4C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3024D42-8B39-4723-A97E-B60DEF3EDAD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68023D02-F308-45F1-9344-00EB48DD3B96}">
  <ds:schemaRefs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28308</TotalTime>
  <Words>632</Words>
  <Application>Microsoft Office PowerPoint</Application>
  <PresentationFormat>Widescreen</PresentationFormat>
  <Paragraphs>129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FinalPowerpoint</vt:lpstr>
      <vt:lpstr>LFAB Supplier/Vendor Safety Meeting</vt:lpstr>
      <vt:lpstr>LFAB Injury Metrics 2024</vt:lpstr>
      <vt:lpstr>LFAB Injury Metrics 2024 – Contract Staff Only</vt:lpstr>
      <vt:lpstr>Leak Event Analysis</vt:lpstr>
      <vt:lpstr>LFAB Leak Reporting and Repair Strategy</vt:lpstr>
      <vt:lpstr>WIFI Access Limitations</vt:lpstr>
      <vt:lpstr>TI Emergency Alert System</vt:lpstr>
      <vt:lpstr>PowerPoint Presentation</vt:lpstr>
      <vt:lpstr>PowerPoint Presentation</vt:lpstr>
      <vt:lpstr>PowerPoint Presentation</vt:lpstr>
      <vt:lpstr>TI Evacuation  Assembly Point / Muster Stations</vt:lpstr>
      <vt:lpstr>Shout-outs</vt:lpstr>
      <vt:lpstr>January Food Truck Schedule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Barricading and Mylar Lay Down</dc:title>
  <dc:creator>Parkinson, Tori</dc:creator>
  <cp:lastModifiedBy>Towne, Marja</cp:lastModifiedBy>
  <cp:revision>47</cp:revision>
  <dcterms:created xsi:type="dcterms:W3CDTF">2024-12-04T22:17:34Z</dcterms:created>
  <dcterms:modified xsi:type="dcterms:W3CDTF">2025-01-08T17:09:44Z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0x0101008BDA5A9D3B59104196C7740BCBDC3A6A</vt:lpwstr>
  </property>
  <property fmtid="{D5CDD505-2E9C-101B-9397-08002B2CF9AE}" pid="3" name="_dlc_DocIdItemGuid">
    <vt:lpwstr>927174f1-1f10-4d48-8944-07335d5719a4</vt:lpwstr>
  </property>
</Properties>
</file>