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16"/>
  </p:notesMasterIdLst>
  <p:sldIdLst>
    <p:sldId id="272" r:id="rId6"/>
    <p:sldId id="277" r:id="rId7"/>
    <p:sldId id="382" r:id="rId8"/>
    <p:sldId id="2147474020" r:id="rId9"/>
    <p:sldId id="256" r:id="rId10"/>
    <p:sldId id="275" r:id="rId11"/>
    <p:sldId id="2147474021" r:id="rId12"/>
    <p:sldId id="2147474023" r:id="rId13"/>
    <p:sldId id="2147472607" r:id="rId14"/>
    <p:sldId id="27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02984-12DA-435D-9AD6-CA1FD5AA2555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4E482-948B-40B2-A0AD-4F2B3D1BA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9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D65001-81F2-4A72-B97B-EC5519FB8B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93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40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8706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7157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70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701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4498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4922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8667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0009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2815167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</a:t>
            </a:r>
          </a:p>
        </p:txBody>
      </p:sp>
    </p:spTree>
    <p:extLst>
      <p:ext uri="{BB962C8B-B14F-4D97-AF65-F5344CB8AC3E}">
        <p14:creationId xmlns:p14="http://schemas.microsoft.com/office/powerpoint/2010/main" val="143671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sc.org/community-safety/safety-topics/emergency-preparedness/emergency-supplies-for-car" TargetMode="External"/><Relationship Id="rId7" Type="http://schemas.openxmlformats.org/officeDocument/2006/relationships/image" Target="../media/image10.png"/><Relationship Id="rId2" Type="http://schemas.openxmlformats.org/officeDocument/2006/relationships/hyperlink" Target="https://www.nsc.org/community-safety/safety-topics/seasonal-safety/winter-safety/driving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hyperlink" Target="https://www.nsc.org/road/safety-topics/distracted-driving/distracted-driving-home" TargetMode="External"/><Relationship Id="rId4" Type="http://schemas.openxmlformats.org/officeDocument/2006/relationships/hyperlink" Target="https://www.nsc.org/road/safety-topics/fatigued-driver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065-9139-244A-86CE-7E7BF673FC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LFAB Vendor/Supplier Safety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82DED-767D-4547-AF13-5AC0A5F27D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12/17/2024</a:t>
            </a:r>
          </a:p>
          <a:p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F4BDD6C-DF5D-6045-B8B0-A93D8BE412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90000" y="5930956"/>
            <a:ext cx="2844800" cy="206376"/>
          </a:xfrm>
        </p:spPr>
        <p:txBody>
          <a:bodyPr/>
          <a:lstStyle/>
          <a:p>
            <a:fld id="{07B5736C-021E-4EDA-A2F9-FF199D20DBA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7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96D4E-8639-4BA6-9DD4-17D89793C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9B1843-8FEE-4D79-A54C-6BC0E0C05F3B}"/>
              </a:ext>
            </a:extLst>
          </p:cNvPr>
          <p:cNvSpPr txBox="1"/>
          <p:nvPr/>
        </p:nvSpPr>
        <p:spPr>
          <a:xfrm>
            <a:off x="4199714" y="2541181"/>
            <a:ext cx="2886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Q &amp; A </a:t>
            </a:r>
          </a:p>
        </p:txBody>
      </p:sp>
    </p:spTree>
    <p:extLst>
      <p:ext uri="{BB962C8B-B14F-4D97-AF65-F5344CB8AC3E}">
        <p14:creationId xmlns:p14="http://schemas.microsoft.com/office/powerpoint/2010/main" val="2991694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74860-3E3B-41C7-A280-E084517F27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1277600" cy="8516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1572" tIns="50784" rIns="101572" bIns="50784" numCol="1" anchor="ctr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LFAB Injury Metrics WW51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FE25C-6047-477E-821B-3F35264BDD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080C3B-F411-4C5B-84A2-14EEF0815033}"/>
              </a:ext>
            </a:extLst>
          </p:cNvPr>
          <p:cNvSpPr txBox="1"/>
          <p:nvPr/>
        </p:nvSpPr>
        <p:spPr>
          <a:xfrm flipH="1">
            <a:off x="1985007" y="1412035"/>
            <a:ext cx="1794736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rgbClr val="7030A0"/>
                </a:solidFill>
              </a:rPr>
              <a:t>Entire Site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773003-61AA-425C-9D10-648F0B300DE5}"/>
              </a:ext>
            </a:extLst>
          </p:cNvPr>
          <p:cNvSpPr txBox="1"/>
          <p:nvPr/>
        </p:nvSpPr>
        <p:spPr>
          <a:xfrm>
            <a:off x="8412258" y="1412035"/>
            <a:ext cx="1640540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pPr algn="ctr"/>
            <a:r>
              <a:rPr lang="en-US" sz="1867" dirty="0"/>
              <a:t>Contract Employees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2D7CCB-F098-419F-A9E4-FAB9889680E4}"/>
              </a:ext>
            </a:extLst>
          </p:cNvPr>
          <p:cNvSpPr txBox="1"/>
          <p:nvPr/>
        </p:nvSpPr>
        <p:spPr>
          <a:xfrm>
            <a:off x="491067" y="5376760"/>
            <a:ext cx="11037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Recent Events: </a:t>
            </a:r>
            <a:r>
              <a:rPr lang="en-US" dirty="0"/>
              <a:t>Affected Individual (AI) noticed a substance on his cleanroom suit after exiting the RMF. AI entered the shower. Investigation of area identified a sticky substance on the floor near the work area.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C9A0BB-823E-4C7C-A18D-0D8FFCC2D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137" y="1991265"/>
            <a:ext cx="5651863" cy="31191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A0F33E-9A87-49EB-9890-22321A46A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86077"/>
            <a:ext cx="6728188" cy="31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76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2C523-DF99-419C-B5CA-2DBC56AAB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0081"/>
            <a:ext cx="11277600" cy="814388"/>
          </a:xfrm>
        </p:spPr>
        <p:txBody>
          <a:bodyPr/>
          <a:lstStyle/>
          <a:p>
            <a:r>
              <a:rPr lang="en-US" sz="2667" dirty="0"/>
              <a:t>Traveling for the Holidays? Be Prepared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39248-4C27-4747-991A-25C46CE3E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3" y="1529625"/>
            <a:ext cx="11504004" cy="5255168"/>
          </a:xfrm>
        </p:spPr>
        <p:txBody>
          <a:bodyPr/>
          <a:lstStyle/>
          <a:p>
            <a:r>
              <a:rPr lang="en-US" sz="2133" dirty="0"/>
              <a:t>Stay Safe on the roads over the holidays and every day:</a:t>
            </a:r>
          </a:p>
          <a:p>
            <a:pPr lvl="1"/>
            <a:r>
              <a:rPr lang="en-US" sz="1867" dirty="0">
                <a:hlinkClick r:id="rId2"/>
              </a:rPr>
              <a:t>Prepare your car for winter</a:t>
            </a:r>
            <a:r>
              <a:rPr lang="en-US" sz="1867" dirty="0"/>
              <a:t> and keep an </a:t>
            </a:r>
            <a:r>
              <a:rPr lang="en-US" sz="1867" dirty="0">
                <a:hlinkClick r:id="rId3"/>
              </a:rPr>
              <a:t>emergency preparedness kit</a:t>
            </a:r>
            <a:r>
              <a:rPr lang="en-US" sz="1867" dirty="0"/>
              <a:t> with you</a:t>
            </a:r>
          </a:p>
          <a:p>
            <a:pPr lvl="1"/>
            <a:r>
              <a:rPr lang="en-US" sz="1867" dirty="0"/>
              <a:t>Get a good night’s sleep before departing and avoid </a:t>
            </a:r>
            <a:r>
              <a:rPr lang="en-US" sz="1867" dirty="0">
                <a:hlinkClick r:id="rId4"/>
              </a:rPr>
              <a:t>drowsy driving</a:t>
            </a:r>
            <a:endParaRPr lang="en-US" sz="1867" dirty="0"/>
          </a:p>
          <a:p>
            <a:pPr lvl="1"/>
            <a:r>
              <a:rPr lang="en-US" sz="1867" dirty="0"/>
              <a:t>Leave early, planning ahead for heavy traffic</a:t>
            </a:r>
          </a:p>
          <a:p>
            <a:pPr lvl="1"/>
            <a:r>
              <a:rPr lang="en-US" sz="1867" dirty="0"/>
              <a:t>Make sure every person in the vehicle is properly buckled up no matter how long or short the distance traveled</a:t>
            </a:r>
          </a:p>
          <a:p>
            <a:pPr lvl="1"/>
            <a:r>
              <a:rPr lang="en-US" sz="1867" dirty="0"/>
              <a:t>Put that cell phone away; </a:t>
            </a:r>
            <a:r>
              <a:rPr lang="en-US" sz="1867" dirty="0">
                <a:hlinkClick r:id="rId5"/>
              </a:rPr>
              <a:t>many distractions occur while driving</a:t>
            </a:r>
            <a:r>
              <a:rPr lang="en-US" sz="1867" dirty="0"/>
              <a:t>, but cell phones are the main culprit</a:t>
            </a:r>
          </a:p>
          <a:p>
            <a:pPr lvl="1"/>
            <a:r>
              <a:rPr lang="en-US" sz="1867" dirty="0"/>
              <a:t>Practice defensive driving</a:t>
            </a:r>
          </a:p>
          <a:p>
            <a:pPr lvl="1"/>
            <a:r>
              <a:rPr lang="en-US" sz="1867" dirty="0"/>
              <a:t>Designate a sober driver to ensure guests make it home safely after a holiday party</a:t>
            </a:r>
          </a:p>
        </p:txBody>
      </p:sp>
      <p:pic>
        <p:nvPicPr>
          <p:cNvPr id="4" name="Picture 2" descr="Traveling Clipart Tourist Destination - Png Download (#384023) - PinClipart">
            <a:extLst>
              <a:ext uri="{FF2B5EF4-FFF2-40B4-BE49-F238E27FC236}">
                <a16:creationId xmlns:a16="http://schemas.microsoft.com/office/drawing/2014/main" id="{B5878577-B802-43F7-91E8-CCDB0BFB5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061" y="4267201"/>
            <a:ext cx="2039272" cy="176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4FBFFF-D833-4A33-A258-07C02DC1E3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9915" y="137648"/>
            <a:ext cx="3244293" cy="149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86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0E4DC-25FC-460C-B8E1-4FE861BDC0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Safety Sharing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2A9789E-2C82-4B07-9DCC-8D57235913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Courtesy </a:t>
            </a:r>
            <a:r>
              <a:rPr lang="en-US" dirty="0"/>
              <a:t>of Palmer Christiansen and Troy Robertson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F0219-CAC2-4A8F-8698-14F611B47C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63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D98ED-AFE1-468A-AF9A-2E16951797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280" y="88901"/>
            <a:ext cx="11592560" cy="632460"/>
          </a:xfrm>
        </p:spPr>
        <p:txBody>
          <a:bodyPr>
            <a:noAutofit/>
          </a:bodyPr>
          <a:lstStyle/>
          <a:p>
            <a:r>
              <a:rPr lang="en-US" sz="3600" dirty="0"/>
              <a:t>Ladder Selection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5F1F5-78F5-44B2-986B-6225A9DB5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" y="812800"/>
            <a:ext cx="12070080" cy="227753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2023, the American Academy of Orthopedic Surgeons reported that 500,000 people were treated for ladder-related injuries, with 300 of these incidents proving fatal.</a:t>
            </a:r>
          </a:p>
          <a:p>
            <a:pPr lvl="1"/>
            <a:r>
              <a:rPr lang="en-US" dirty="0"/>
              <a:t>Ladder safety violations ranked 3rd among the most cited violations by OSHA in 2022</a:t>
            </a:r>
          </a:p>
          <a:p>
            <a:pPr lvl="1"/>
            <a:r>
              <a:rPr lang="en-US" dirty="0"/>
              <a:t>Using the wrong ladder for the task is considered a significant factor contributing to ladder accidents.</a:t>
            </a: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F5D559-D281-4B60-9458-6086CADFA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267" y="2946400"/>
            <a:ext cx="8263467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33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D98ED-AFE1-468A-AF9A-2E16951797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280" y="88901"/>
            <a:ext cx="11592560" cy="632460"/>
          </a:xfrm>
        </p:spPr>
        <p:txBody>
          <a:bodyPr>
            <a:noAutofit/>
          </a:bodyPr>
          <a:lstStyle/>
          <a:p>
            <a:r>
              <a:rPr lang="en-US" sz="3600" dirty="0"/>
              <a:t>Ladder Selection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04D527B-B3AC-4BA8-9294-9CE9502E5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768" y="812800"/>
            <a:ext cx="12069233" cy="496993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4 Key Elements of Ladder Selection.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600" dirty="0"/>
              <a:t>Material of construction</a:t>
            </a:r>
          </a:p>
          <a:p>
            <a:pPr marL="1019325" lvl="1" indent="-380990">
              <a:buFont typeface="Arial" panose="020B0604020202020204" pitchFamily="34" charset="0"/>
              <a:buChar char="•"/>
            </a:pPr>
            <a:r>
              <a:rPr lang="en-US" sz="1600" dirty="0"/>
              <a:t>Never use aluminum ladders around live electrical systems. Only fiberglass ladders are allowed at TI.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600" dirty="0"/>
              <a:t>Height</a:t>
            </a:r>
          </a:p>
          <a:p>
            <a:pPr marL="1019325" lvl="1" indent="-380990">
              <a:buFont typeface="Arial" panose="020B0604020202020204" pitchFamily="34" charset="0"/>
              <a:buChar char="•"/>
            </a:pPr>
            <a:r>
              <a:rPr lang="en-US" sz="1600" dirty="0"/>
              <a:t>A common mistake is thinking your ladder will reach higher than it does. Your needed reach height determines the right ladder size.</a:t>
            </a:r>
          </a:p>
          <a:p>
            <a:pPr marL="1329673" lvl="2" indent="-380990">
              <a:buFont typeface="Arial" panose="020B0604020202020204" pitchFamily="34" charset="0"/>
              <a:buChar char="•"/>
            </a:pPr>
            <a:r>
              <a:rPr lang="en-US" sz="1600" dirty="0"/>
              <a:t>Never stand on or above the first step below the top cap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600" dirty="0"/>
              <a:t>Style</a:t>
            </a:r>
          </a:p>
          <a:p>
            <a:pPr lvl="2"/>
            <a:r>
              <a:rPr lang="en-US" sz="1600" dirty="0"/>
              <a:t>Step-ladders are great for low and medium height jobs</a:t>
            </a:r>
          </a:p>
          <a:p>
            <a:pPr lvl="2"/>
            <a:r>
              <a:rPr lang="en-US" sz="1600" dirty="0"/>
              <a:t>Platform ladders help to reduce fatigue when using for extended periods</a:t>
            </a:r>
          </a:p>
          <a:p>
            <a:pPr lvl="2"/>
            <a:r>
              <a:rPr lang="en-US" sz="1600" dirty="0"/>
              <a:t>Extension ladders are design for extended height tasks, but require additional precautions.</a:t>
            </a:r>
          </a:p>
          <a:p>
            <a:pPr lvl="3"/>
            <a:r>
              <a:rPr lang="en-US" sz="1600" dirty="0"/>
              <a:t>4 to 1 ratio (For every 4 feet up move the base of the ladder 1 foot away)</a:t>
            </a:r>
          </a:p>
          <a:p>
            <a:pPr lvl="3"/>
            <a:r>
              <a:rPr lang="en-US" sz="1600" dirty="0"/>
              <a:t>The top of the ladder must extend 3 feet beyond the top support point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600" dirty="0"/>
              <a:t>Duty Rating</a:t>
            </a:r>
          </a:p>
          <a:p>
            <a:pPr marL="1019325" lvl="1" indent="-380990">
              <a:buFont typeface="Arial" panose="020B0604020202020204" pitchFamily="34" charset="0"/>
              <a:buChar char="•"/>
            </a:pPr>
            <a:r>
              <a:rPr lang="en-US" sz="1600" dirty="0"/>
              <a:t>Make sure the ladder will support you weight and the weight of any material you’ll be carrying up the ladder.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AFB853-7611-4EB1-BA9A-223DFF9CA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067" y="2599267"/>
            <a:ext cx="2155223" cy="25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04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D98ED-AFE1-468A-AF9A-2E16951797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280" y="88901"/>
            <a:ext cx="11592560" cy="632460"/>
          </a:xfrm>
        </p:spPr>
        <p:txBody>
          <a:bodyPr>
            <a:noAutofit/>
          </a:bodyPr>
          <a:lstStyle/>
          <a:p>
            <a:r>
              <a:rPr lang="en-US" sz="3600" dirty="0"/>
              <a:t>Ladder Selection 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A04460E-3E07-4AED-BF85-8CD28EE32E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280" y="1490134"/>
            <a:ext cx="11277600" cy="934511"/>
          </a:xfrm>
        </p:spPr>
        <p:txBody>
          <a:bodyPr/>
          <a:lstStyle/>
          <a:p>
            <a:pPr algn="ctr"/>
            <a:r>
              <a:rPr lang="en-US" dirty="0"/>
              <a:t>Always make sure to carefully select the right ladder for the task your doing, either at work or at home. Don’t be one of the 500,000 statistics!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C7083E-F36A-4883-85A6-D3A88A36C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325" y="3057623"/>
            <a:ext cx="2857937" cy="25403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C59046-8782-4653-BDB4-FCDE4BE21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4" y="3376231"/>
            <a:ext cx="2856545" cy="1903173"/>
          </a:xfrm>
          <a:prstGeom prst="rect">
            <a:avLst/>
          </a:prstGeom>
        </p:spPr>
      </p:pic>
      <p:pic>
        <p:nvPicPr>
          <p:cNvPr id="1026" name="Picture 2" descr="Mistakes with a Ladder ...">
            <a:extLst>
              <a:ext uri="{FF2B5EF4-FFF2-40B4-BE49-F238E27FC236}">
                <a16:creationId xmlns:a16="http://schemas.microsoft.com/office/drawing/2014/main" id="{3673E566-A14C-4DFA-8252-5825DC1DA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697" y="3376231"/>
            <a:ext cx="3005520" cy="190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913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58B3E-51B5-477F-BB72-99004DB41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Shout-outs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73C05F-B873-4A4D-A3C7-28CEBD7852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9CC271-A75C-4C3F-9707-C4422EE9F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282" y="-136482"/>
            <a:ext cx="1211177" cy="12111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DA497A-A25C-48C7-882A-0E6A90DAA7F8}"/>
              </a:ext>
            </a:extLst>
          </p:cNvPr>
          <p:cNvSpPr txBox="1"/>
          <p:nvPr/>
        </p:nvSpPr>
        <p:spPr>
          <a:xfrm>
            <a:off x="497778" y="1029464"/>
            <a:ext cx="496418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EZARC</a:t>
            </a:r>
            <a:r>
              <a:rPr lang="en-US" sz="2000" dirty="0"/>
              <a:t>:  We had some large pipes in 60 mechanical room blocking Wasatch Electrical from hanging cable trays. Shayne, Jake and Joseph stepped in and moved the obstacles so work could continue.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MEI</a:t>
            </a:r>
            <a:r>
              <a:rPr lang="en-US" sz="2000" dirty="0"/>
              <a:t>: While planning tool move on N36T Crew noticed the opening wasn’t wide enough for a safe tool move. Frankie, Joe, Kenny, </a:t>
            </a:r>
            <a:r>
              <a:rPr lang="en-US" sz="2000" dirty="0" err="1"/>
              <a:t>Brimm</a:t>
            </a:r>
            <a:r>
              <a:rPr lang="en-US" sz="2000" dirty="0"/>
              <a:t>, Jean and Joey all helped with the solution.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These are great examples of being team players and being part of the solutions needed for success!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E3A03E-A0E2-4050-A5D4-E52ECC36F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708" y="578631"/>
            <a:ext cx="4728636" cy="2574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B7E6B6-8DEC-4DDA-AFCF-5436EF0D4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708" y="3440494"/>
            <a:ext cx="4719514" cy="230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2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FEE926-38EF-4595-9D29-AE85D39FE8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2031"/>
            <a:ext cx="11277600" cy="709691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Annual Holiday Meal	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B45C4FC-A256-4AC6-9A43-2CF610FB1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731721"/>
            <a:ext cx="11277600" cy="5459355"/>
          </a:xfrm>
        </p:spPr>
        <p:txBody>
          <a:bodyPr>
            <a:normAutofit fontScale="85000" lnSpcReduction="20000"/>
          </a:bodyPr>
          <a:lstStyle/>
          <a:p>
            <a:pPr algn="ctr">
              <a:buClr>
                <a:schemeClr val="tx1"/>
              </a:buClr>
            </a:pPr>
            <a:br>
              <a:rPr lang="en-US" sz="3467" i="1" kern="1200" dirty="0">
                <a:solidFill>
                  <a:schemeClr val="accent1"/>
                </a:solidFill>
              </a:rPr>
            </a:br>
            <a:endParaRPr lang="en-US" sz="3467" i="1" kern="1200" dirty="0">
              <a:solidFill>
                <a:schemeClr val="accent1"/>
              </a:solidFill>
            </a:endParaRPr>
          </a:p>
          <a:p>
            <a:pPr algn="ctr">
              <a:buClr>
                <a:schemeClr val="tx1"/>
              </a:buClr>
            </a:pPr>
            <a:r>
              <a:rPr lang="en-US" sz="3467" kern="1200" dirty="0">
                <a:solidFill>
                  <a:schemeClr val="accent1"/>
                </a:solidFill>
              </a:rPr>
              <a:t>Tuesday, December 17</a:t>
            </a:r>
            <a:r>
              <a:rPr lang="en-US" sz="3467" kern="1200" baseline="30000" dirty="0">
                <a:solidFill>
                  <a:schemeClr val="accent1"/>
                </a:solidFill>
              </a:rPr>
              <a:t>th</a:t>
            </a:r>
          </a:p>
          <a:p>
            <a:pPr algn="ctr">
              <a:buClr>
                <a:schemeClr val="tx1"/>
              </a:buClr>
            </a:pPr>
            <a:endParaRPr lang="en-US" sz="3467" kern="1200" baseline="30000" dirty="0">
              <a:solidFill>
                <a:schemeClr val="accent1"/>
              </a:solidFill>
            </a:endParaRPr>
          </a:p>
          <a:p>
            <a:pPr algn="ctr">
              <a:buClr>
                <a:schemeClr val="tx1"/>
              </a:buClr>
            </a:pPr>
            <a:r>
              <a:rPr lang="en-US" sz="3467" kern="1200" baseline="30000" dirty="0"/>
              <a:t>11:00 pm – 1:00 am		11:00 pm – 1:00 am</a:t>
            </a:r>
          </a:p>
          <a:p>
            <a:pPr algn="ctr">
              <a:buClr>
                <a:schemeClr val="tx1"/>
              </a:buClr>
            </a:pPr>
            <a:endParaRPr lang="en-US" kern="1200" baseline="30000" dirty="0"/>
          </a:p>
          <a:p>
            <a:pPr algn="ctr">
              <a:buClr>
                <a:schemeClr val="tx1"/>
              </a:buClr>
            </a:pPr>
            <a:endParaRPr lang="en-US" kern="1200" baseline="30000" dirty="0"/>
          </a:p>
          <a:p>
            <a:pPr algn="ctr">
              <a:buClr>
                <a:schemeClr val="tx1"/>
              </a:buClr>
            </a:pPr>
            <a:endParaRPr lang="en-US" kern="1200" baseline="30000" dirty="0"/>
          </a:p>
          <a:p>
            <a:pPr algn="ctr">
              <a:buClr>
                <a:schemeClr val="tx1"/>
              </a:buClr>
            </a:pPr>
            <a:r>
              <a:rPr lang="en-US" sz="3733" kern="1200" baseline="30000" dirty="0"/>
              <a:t>This luncheon is for all TI Team Members, Contractors, and Suppliers </a:t>
            </a:r>
          </a:p>
          <a:p>
            <a:pPr algn="ctr">
              <a:buClr>
                <a:schemeClr val="tx1"/>
              </a:buClr>
            </a:pPr>
            <a:r>
              <a:rPr lang="en-US" sz="3733" kern="1200" baseline="30000" dirty="0"/>
              <a:t>We look forward to celebrating the season will all of you!</a:t>
            </a:r>
          </a:p>
          <a:p>
            <a:pPr algn="ctr">
              <a:buClr>
                <a:schemeClr val="tx1"/>
              </a:buClr>
            </a:pPr>
            <a:endParaRPr lang="en-US" sz="3733" kern="1200" baseline="30000" dirty="0"/>
          </a:p>
          <a:p>
            <a:pPr algn="ctr">
              <a:buClr>
                <a:schemeClr val="tx1"/>
              </a:buClr>
            </a:pPr>
            <a:endParaRPr lang="en-US" sz="1600" kern="1200" baseline="30000" dirty="0"/>
          </a:p>
          <a:p>
            <a:pPr algn="ctr">
              <a:buClr>
                <a:schemeClr val="tx1"/>
              </a:buClr>
            </a:pPr>
            <a:endParaRPr lang="en-US" sz="1600" kern="1200" baseline="30000" dirty="0"/>
          </a:p>
          <a:p>
            <a:pPr algn="ctr">
              <a:buClr>
                <a:schemeClr val="tx1"/>
              </a:buClr>
            </a:pPr>
            <a:endParaRPr lang="en-US" sz="1600" kern="1200" baseline="30000" dirty="0"/>
          </a:p>
          <a:p>
            <a:pPr algn="ctr">
              <a:buClr>
                <a:schemeClr val="tx1"/>
              </a:buClr>
            </a:pPr>
            <a:endParaRPr lang="en-US" sz="1600" kern="1200" baseline="30000" dirty="0"/>
          </a:p>
          <a:p>
            <a:pPr algn="ctr">
              <a:buClr>
                <a:schemeClr val="tx1"/>
              </a:buClr>
            </a:pPr>
            <a:endParaRPr lang="en-US" sz="1600" kern="1200" baseline="30000" dirty="0"/>
          </a:p>
          <a:p>
            <a:pPr algn="ctr">
              <a:buClr>
                <a:schemeClr val="tx1"/>
              </a:buClr>
            </a:pPr>
            <a:r>
              <a:rPr lang="en-US" sz="1600" kern="1200" baseline="30000" dirty="0"/>
              <a:t>						</a:t>
            </a:r>
            <a:r>
              <a:rPr lang="en-US" sz="2000" kern="1200" baseline="30000" dirty="0"/>
              <a:t>*Contractors will be included in Holiday Meal</a:t>
            </a:r>
            <a:endParaRPr lang="en-US" sz="2000" kern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4F7FE-B7DB-4865-9157-0A064F9AB2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219110" fontAlgn="base">
              <a:spcBef>
                <a:spcPct val="0"/>
              </a:spcBef>
              <a:spcAft>
                <a:spcPct val="0"/>
              </a:spcAft>
              <a:defRPr/>
            </a:pPr>
            <a:fld id="{03BA23CF-AA30-4A18-B744-605C3E9DBF07}" type="slidenum">
              <a:rPr lang="en-US">
                <a:solidFill>
                  <a:srgbClr val="000000"/>
                </a:solidFill>
                <a:latin typeface="Arial" charset="0"/>
              </a:rPr>
              <a:pPr defTabSz="1219110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4" name="Picture 10" descr="Christmas Twig PNGs for Free Download">
            <a:extLst>
              <a:ext uri="{FF2B5EF4-FFF2-40B4-BE49-F238E27FC236}">
                <a16:creationId xmlns:a16="http://schemas.microsoft.com/office/drawing/2014/main" id="{2939AB1E-8C16-4511-BB03-EF2A3E05C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004" y="0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Christmas Twig PNGs for Free Download">
            <a:extLst>
              <a:ext uri="{FF2B5EF4-FFF2-40B4-BE49-F238E27FC236}">
                <a16:creationId xmlns:a16="http://schemas.microsoft.com/office/drawing/2014/main" id="{1DF312DB-F499-49E3-A070-E5EA60411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5066">
            <a:off x="-395768" y="3728483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117557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ppt/theme/theme2.xml><?xml version="1.0" encoding="utf-8"?>
<a:theme xmlns:a="http://schemas.openxmlformats.org/drawingml/2006/main" name="1_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21DEEB12-3F7F-4BE3-B768-E7C36D2DAFC2}" vid="{F211C862-33B5-4D62-9C83-03F82420E1F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A5A9D3B59104196C7740BCBDC3A6A" ma:contentTypeVersion="0" ma:contentTypeDescription="Create a new document." ma:contentTypeScope="" ma:versionID="321801d92455523d5bcec9d4243582f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34f8c0c0eabdc6c42b2f987c760c0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FCA4B7-89D8-44B7-B761-05F01D9CA59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DBCD417-2A51-4325-AF01-57A0A36D7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AFAB17-579B-4921-B921-16EA3283C2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589</Words>
  <Application>Microsoft Office PowerPoint</Application>
  <PresentationFormat>Widescreen</PresentationFormat>
  <Paragraphs>71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FinalPowerpoint</vt:lpstr>
      <vt:lpstr>1_FinalPowerpoint</vt:lpstr>
      <vt:lpstr>LFAB Vendor/Supplier Safety Meeting</vt:lpstr>
      <vt:lpstr>LFAB Injury Metrics WW51</vt:lpstr>
      <vt:lpstr>Traveling for the Holidays? Be Prepared</vt:lpstr>
      <vt:lpstr>Safety Sharing</vt:lpstr>
      <vt:lpstr>Ladder Selection  </vt:lpstr>
      <vt:lpstr>Ladder Selection </vt:lpstr>
      <vt:lpstr>Ladder Selection  </vt:lpstr>
      <vt:lpstr>Shout-outs </vt:lpstr>
      <vt:lpstr>Annual Holiday Meal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Towne, Marja</cp:lastModifiedBy>
  <cp:revision>38</cp:revision>
  <dcterms:created xsi:type="dcterms:W3CDTF">2024-12-04T22:17:34Z</dcterms:created>
  <dcterms:modified xsi:type="dcterms:W3CDTF">2024-12-17T17:30:31Z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0x0101008BDA5A9D3B59104196C7740BCBDC3A6A</vt:lpwstr>
  </property>
  <property fmtid="{D5CDD505-2E9C-101B-9397-08002B2CF9AE}" pid="3" name="_dlc_DocIdItemGuid">
    <vt:lpwstr>186909fc-b911-4da4-8dac-58ed68d14dcb</vt:lpwstr>
  </property>
</Properties>
</file>