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9"/>
  </p:notesMasterIdLst>
  <p:sldIdLst>
    <p:sldId id="272" r:id="rId5"/>
    <p:sldId id="2147474383" r:id="rId6"/>
    <p:sldId id="760" r:id="rId7"/>
    <p:sldId id="256" r:id="rId8"/>
    <p:sldId id="1714" r:id="rId9"/>
    <p:sldId id="2147474387" r:id="rId10"/>
    <p:sldId id="277" r:id="rId11"/>
    <p:sldId id="1204" r:id="rId12"/>
    <p:sldId id="2147482637" r:id="rId13"/>
    <p:sldId id="2147482697" r:id="rId14"/>
    <p:sldId id="269" r:id="rId15"/>
    <p:sldId id="2147474388" r:id="rId16"/>
    <p:sldId id="2147474389" r:id="rId17"/>
    <p:sldId id="2147474384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98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17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D42C8A-5E7F-4736-A7BA-987131EE483D}" type="datetimeFigureOut">
              <a:rPr lang="en-US" smtClean="0"/>
              <a:t>1/29/2025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416324-A3F9-4F42-BC76-D17091C38C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2294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 txBox="1">
            <a:spLocks noGrp="1" noChangeArrowheads="1"/>
          </p:cNvSpPr>
          <p:nvPr/>
        </p:nvSpPr>
        <p:spPr bwMode="auto">
          <a:xfrm>
            <a:off x="4143998" y="9120149"/>
            <a:ext cx="3169528" cy="479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728" tIns="47864" rIns="95728" bIns="47864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r" defTabSz="957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44F9992-4BB9-4E22-8001-24A812EE3508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57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8435" name="Rectangle 7"/>
          <p:cNvSpPr txBox="1">
            <a:spLocks noGrp="1" noChangeArrowheads="1"/>
          </p:cNvSpPr>
          <p:nvPr/>
        </p:nvSpPr>
        <p:spPr bwMode="auto">
          <a:xfrm>
            <a:off x="4145670" y="9121801"/>
            <a:ext cx="3169530" cy="479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646" tIns="48324" rIns="96646" bIns="48324" anchor="b"/>
          <a:lstStyle>
            <a:lvl1pPr defTabSz="92392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2392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2392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2392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2392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r" defTabSz="9239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6CD588-6D52-481D-9376-5114C48C903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239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843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5613" y="720725"/>
            <a:ext cx="6402387" cy="3600450"/>
          </a:xfrm>
          <a:ln/>
        </p:spPr>
      </p:sp>
      <p:sp>
        <p:nvSpPr>
          <p:cNvPr id="18437" name="Text Box 3"/>
          <p:cNvSpPr txBox="1">
            <a:spLocks noChangeArrowheads="1"/>
          </p:cNvSpPr>
          <p:nvPr/>
        </p:nvSpPr>
        <p:spPr bwMode="auto">
          <a:xfrm>
            <a:off x="490582" y="4666701"/>
            <a:ext cx="6461285" cy="500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646" tIns="48324" rIns="96646" bIns="48324">
            <a:spAutoFit/>
          </a:bodyPr>
          <a:lstStyle>
            <a:lvl1pPr defTabSz="92392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2392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2392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2392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2392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239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Read slide</a:t>
            </a:r>
          </a:p>
          <a:p>
            <a:pPr marL="0" marR="0" lvl="0" indent="0" algn="l" defTabSz="923925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2" name="Notes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0E4FA4B-70D1-44CC-8372-14D77C39DC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463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71B3CDA-92BA-324E-84F0-35B49AA25D9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463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20425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943109"/>
            <a:ext cx="11277600" cy="1470025"/>
          </a:xfrm>
        </p:spPr>
        <p:txBody>
          <a:bodyPr/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3698878"/>
            <a:ext cx="11277600" cy="148590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856133" y="5919903"/>
            <a:ext cx="2844800" cy="206376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BA23CF-AA30-4A18-B744-605C3E9DBF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56687D7-76F0-8040-93B6-084C7529F854}"/>
              </a:ext>
            </a:extLst>
          </p:cNvPr>
          <p:cNvSpPr txBox="1"/>
          <p:nvPr userDrawn="1"/>
        </p:nvSpPr>
        <p:spPr>
          <a:xfrm>
            <a:off x="6274421" y="6373542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400" dirty="0"/>
          </a:p>
        </p:txBody>
      </p:sp>
      <p:pic>
        <p:nvPicPr>
          <p:cNvPr id="6" name="Picture 27" descr="ti_logo_powerpoint_1_line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341068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Title Slide Photo 1">
    <p:bg bwMode="lt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" y="833"/>
            <a:ext cx="12190081" cy="6857166"/>
          </a:xfrm>
          <a:prstGeom prst="rect">
            <a:avLst/>
          </a:prstGeom>
        </p:spPr>
      </p:pic>
      <p:sp>
        <p:nvSpPr>
          <p:cNvPr id="36" name="テキスト プレースホルダー 2"/>
          <p:cNvSpPr>
            <a:spLocks noGrp="1"/>
          </p:cNvSpPr>
          <p:nvPr>
            <p:ph type="body" sz="quarter" idx="10" hasCustomPrompt="1"/>
          </p:nvPr>
        </p:nvSpPr>
        <p:spPr>
          <a:xfrm>
            <a:off x="578721" y="3183233"/>
            <a:ext cx="7648095" cy="968438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Tx/>
              <a:buFont typeface="Wingdings" panose="05000000000000000000" pitchFamily="2" charset="2"/>
              <a:buNone/>
              <a:tabLst/>
              <a:defRPr sz="30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Type presentation title here 30pt Arial</a:t>
            </a:r>
          </a:p>
        </p:txBody>
      </p:sp>
      <p:sp>
        <p:nvSpPr>
          <p:cNvPr id="37" name="テキスト プレースホルダー 5"/>
          <p:cNvSpPr>
            <a:spLocks noGrp="1"/>
          </p:cNvSpPr>
          <p:nvPr>
            <p:ph type="body" sz="quarter" idx="15" hasCustomPrompt="1"/>
          </p:nvPr>
        </p:nvSpPr>
        <p:spPr>
          <a:xfrm>
            <a:off x="578721" y="4479642"/>
            <a:ext cx="5575164" cy="390525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Date 18pt (e.g., October 1, 2015)</a:t>
            </a:r>
            <a:endParaRPr kumimoji="1" lang="ja-JP" altLang="en-US" dirty="0"/>
          </a:p>
        </p:txBody>
      </p:sp>
      <p:sp>
        <p:nvSpPr>
          <p:cNvPr id="38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578721" y="5037138"/>
            <a:ext cx="5575164" cy="288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Presenter 18pt</a:t>
            </a:r>
          </a:p>
        </p:txBody>
      </p:sp>
      <p:sp>
        <p:nvSpPr>
          <p:cNvPr id="39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578721" y="5328271"/>
            <a:ext cx="5575164" cy="288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Title 18pt</a:t>
            </a:r>
          </a:p>
        </p:txBody>
      </p:sp>
      <p:sp>
        <p:nvSpPr>
          <p:cNvPr id="40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578721" y="5617007"/>
            <a:ext cx="5575164" cy="288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zh-CN" dirty="0"/>
              <a:t>Department / Company name 18pt</a:t>
            </a:r>
            <a:endParaRPr kumimoji="1" lang="ja-JP" altLang="en-US" dirty="0"/>
          </a:p>
        </p:txBody>
      </p:sp>
      <p:sp>
        <p:nvSpPr>
          <p:cNvPr id="55" name="フッター プレースホルダー 2"/>
          <p:cNvSpPr>
            <a:spLocks noGrp="1"/>
          </p:cNvSpPr>
          <p:nvPr userDrawn="1"/>
        </p:nvSpPr>
        <p:spPr>
          <a:xfrm>
            <a:off x="8362580" y="457635"/>
            <a:ext cx="3248510" cy="240033"/>
          </a:xfrm>
          <a:prstGeom prst="rect">
            <a:avLst/>
          </a:prstGeom>
        </p:spPr>
        <p:txBody>
          <a:bodyPr vert="horz" wrap="none" lIns="0" tIns="0" rIns="18000" bIns="7200" rtlCol="0" anchor="ctr"/>
          <a:lstStyle>
            <a:defPPr>
              <a:defRPr lang="ja-JP"/>
            </a:defPPr>
            <a:lvl1pPr marL="0" algn="r" defTabSz="914400" rtl="0" eaLnBrk="1" latinLnBrk="0" hangingPunct="1">
              <a:defRPr kumimoji="1" lang="en-US" altLang="ja-JP" sz="800" kern="1200" smtClean="0">
                <a:solidFill>
                  <a:srgbClr val="FFFFFF"/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en-US" altLang="ja-JP" sz="1200" b="0" dirty="0">
              <a:solidFill>
                <a:schemeClr val="tx1"/>
              </a:solidFill>
              <a:latin typeface="+mj-lt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54" name="グループ化 53"/>
          <p:cNvGrpSpPr/>
          <p:nvPr userDrawn="1"/>
        </p:nvGrpSpPr>
        <p:grpSpPr>
          <a:xfrm>
            <a:off x="-1035839" y="0"/>
            <a:ext cx="865455" cy="7050232"/>
            <a:chOff x="-903106" y="-1"/>
            <a:chExt cx="785567" cy="6371169"/>
          </a:xfrm>
        </p:grpSpPr>
        <p:sp>
          <p:nvSpPr>
            <p:cNvPr id="56" name="Rectangle 33"/>
            <p:cNvSpPr>
              <a:spLocks noChangeAspect="1"/>
            </p:cNvSpPr>
            <p:nvPr userDrawn="1"/>
          </p:nvSpPr>
          <p:spPr>
            <a:xfrm>
              <a:off x="-826096" y="-1"/>
              <a:ext cx="708557" cy="6889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90000"/>
                </a:lnSpc>
              </a:pPr>
              <a:r>
                <a:rPr lang="en-US" altLang="ja-JP" sz="900" dirty="0"/>
                <a:t>Cyan</a:t>
              </a:r>
            </a:p>
          </p:txBody>
        </p:sp>
        <p:sp>
          <p:nvSpPr>
            <p:cNvPr id="57" name="Rectangle 30"/>
            <p:cNvSpPr>
              <a:spLocks noChangeAspect="1"/>
            </p:cNvSpPr>
            <p:nvPr userDrawn="1"/>
          </p:nvSpPr>
          <p:spPr>
            <a:xfrm>
              <a:off x="-826097" y="1369883"/>
              <a:ext cx="708557" cy="688939"/>
            </a:xfrm>
            <a:prstGeom prst="rect">
              <a:avLst/>
            </a:prstGeom>
            <a:solidFill>
              <a:srgbClr val="FFFFFF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90000"/>
                </a:lnSpc>
              </a:pPr>
              <a:r>
                <a:rPr lang="en-US" sz="900" dirty="0">
                  <a:solidFill>
                    <a:srgbClr val="4B4F54"/>
                  </a:solidFill>
                </a:rPr>
                <a:t>White</a:t>
              </a:r>
            </a:p>
          </p:txBody>
        </p:sp>
        <p:sp>
          <p:nvSpPr>
            <p:cNvPr id="58" name="Rectangle 31"/>
            <p:cNvSpPr>
              <a:spLocks noChangeAspect="1"/>
            </p:cNvSpPr>
            <p:nvPr userDrawn="1"/>
          </p:nvSpPr>
          <p:spPr>
            <a:xfrm>
              <a:off x="-830041" y="688938"/>
              <a:ext cx="708557" cy="688939"/>
            </a:xfrm>
            <a:prstGeom prst="rect">
              <a:avLst/>
            </a:prstGeom>
            <a:solidFill>
              <a:srgbClr val="2D2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90000"/>
                </a:lnSpc>
              </a:pPr>
              <a:r>
                <a:rPr lang="en-US" sz="900" dirty="0"/>
                <a:t>Gray</a:t>
              </a:r>
            </a:p>
          </p:txBody>
        </p:sp>
        <p:sp>
          <p:nvSpPr>
            <p:cNvPr id="59" name="Rectangle 39"/>
            <p:cNvSpPr>
              <a:spLocks noChangeAspect="1"/>
            </p:cNvSpPr>
            <p:nvPr userDrawn="1"/>
          </p:nvSpPr>
          <p:spPr>
            <a:xfrm>
              <a:off x="-826097" y="2058822"/>
              <a:ext cx="708557" cy="68893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90000"/>
                </a:lnSpc>
              </a:pPr>
              <a:r>
                <a:rPr lang="en-US" sz="900" dirty="0"/>
                <a:t>Magenta</a:t>
              </a:r>
            </a:p>
          </p:txBody>
        </p:sp>
        <p:sp>
          <p:nvSpPr>
            <p:cNvPr id="60" name="Rectangle 41"/>
            <p:cNvSpPr>
              <a:spLocks noChangeAspect="1"/>
            </p:cNvSpPr>
            <p:nvPr userDrawn="1"/>
          </p:nvSpPr>
          <p:spPr>
            <a:xfrm>
              <a:off x="-826097" y="3437827"/>
              <a:ext cx="708557" cy="68893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90000"/>
                </a:lnSpc>
              </a:pPr>
              <a:r>
                <a:rPr lang="en-US" sz="900" dirty="0"/>
                <a:t>Turquoise</a:t>
              </a:r>
            </a:p>
          </p:txBody>
        </p:sp>
        <p:sp>
          <p:nvSpPr>
            <p:cNvPr id="61" name="Rectangle 42"/>
            <p:cNvSpPr>
              <a:spLocks noChangeAspect="1"/>
            </p:cNvSpPr>
            <p:nvPr userDrawn="1"/>
          </p:nvSpPr>
          <p:spPr>
            <a:xfrm>
              <a:off x="-826097" y="4122639"/>
              <a:ext cx="708557" cy="68893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90000"/>
                </a:lnSpc>
              </a:pPr>
              <a:r>
                <a:rPr lang="en-US" sz="900" dirty="0"/>
                <a:t>Green</a:t>
              </a:r>
            </a:p>
          </p:txBody>
        </p:sp>
        <p:sp>
          <p:nvSpPr>
            <p:cNvPr id="62" name="Rectangle 43"/>
            <p:cNvSpPr>
              <a:spLocks noChangeAspect="1"/>
            </p:cNvSpPr>
            <p:nvPr userDrawn="1"/>
          </p:nvSpPr>
          <p:spPr>
            <a:xfrm>
              <a:off x="-826097" y="4816831"/>
              <a:ext cx="708557" cy="688939"/>
            </a:xfrm>
            <a:prstGeom prst="rect">
              <a:avLst/>
            </a:prstGeom>
            <a:solidFill>
              <a:srgbClr val="EED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90000"/>
                </a:lnSpc>
              </a:pPr>
              <a:r>
                <a:rPr lang="en-US" sz="900" dirty="0"/>
                <a:t>Yellow</a:t>
              </a:r>
            </a:p>
          </p:txBody>
        </p:sp>
        <p:sp>
          <p:nvSpPr>
            <p:cNvPr id="63" name="TextBox 58"/>
            <p:cNvSpPr txBox="1"/>
            <p:nvPr userDrawn="1"/>
          </p:nvSpPr>
          <p:spPr>
            <a:xfrm>
              <a:off x="-899162" y="1589838"/>
              <a:ext cx="598815" cy="606680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1">
              <a:noAutofit/>
            </a:bodyPr>
            <a:lstStyle/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sz="900" dirty="0">
                  <a:solidFill>
                    <a:schemeClr val="tx1"/>
                  </a:solidFill>
                </a:rPr>
                <a:t>R	255</a:t>
              </a:r>
            </a:p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sz="900" dirty="0">
                  <a:solidFill>
                    <a:schemeClr val="tx1"/>
                  </a:solidFill>
                </a:rPr>
                <a:t>G	255</a:t>
              </a:r>
            </a:p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sz="900" dirty="0">
                  <a:solidFill>
                    <a:schemeClr val="tx1"/>
                  </a:solidFill>
                </a:rPr>
                <a:t>B	255</a:t>
              </a:r>
            </a:p>
          </p:txBody>
        </p:sp>
        <p:sp>
          <p:nvSpPr>
            <p:cNvPr id="64" name="TextBox 59"/>
            <p:cNvSpPr txBox="1"/>
            <p:nvPr userDrawn="1"/>
          </p:nvSpPr>
          <p:spPr>
            <a:xfrm>
              <a:off x="-903106" y="906049"/>
              <a:ext cx="598815" cy="606680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1">
              <a:noAutofit/>
            </a:bodyPr>
            <a:lstStyle/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sz="900" dirty="0">
                  <a:solidFill>
                    <a:schemeClr val="bg1"/>
                  </a:solidFill>
                </a:rPr>
                <a:t>R	</a:t>
              </a:r>
              <a:r>
                <a:rPr lang="en-US" altLang="ja-JP" sz="900" dirty="0">
                  <a:solidFill>
                    <a:schemeClr val="bg1"/>
                  </a:solidFill>
                </a:rPr>
                <a:t>45</a:t>
              </a:r>
            </a:p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sz="900" dirty="0">
                  <a:solidFill>
                    <a:schemeClr val="bg1"/>
                  </a:solidFill>
                </a:rPr>
                <a:t>G	</a:t>
              </a:r>
              <a:r>
                <a:rPr lang="en-US" altLang="ja-JP" sz="900" dirty="0">
                  <a:solidFill>
                    <a:schemeClr val="bg1"/>
                  </a:solidFill>
                </a:rPr>
                <a:t>45</a:t>
              </a:r>
              <a:endParaRPr lang="en-US" sz="900" dirty="0">
                <a:solidFill>
                  <a:schemeClr val="bg1"/>
                </a:solidFill>
              </a:endParaRPr>
            </a:p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sz="900" dirty="0">
                  <a:solidFill>
                    <a:schemeClr val="bg1"/>
                  </a:solidFill>
                </a:rPr>
                <a:t>B	</a:t>
              </a:r>
              <a:r>
                <a:rPr lang="en-US" altLang="ja-JP" sz="900" dirty="0">
                  <a:solidFill>
                    <a:schemeClr val="bg1"/>
                  </a:solidFill>
                </a:rPr>
                <a:t>45</a:t>
              </a:r>
              <a:endParaRPr 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65" name="TextBox 60"/>
            <p:cNvSpPr txBox="1"/>
            <p:nvPr userDrawn="1"/>
          </p:nvSpPr>
          <p:spPr>
            <a:xfrm>
              <a:off x="-899161" y="210743"/>
              <a:ext cx="598815" cy="606680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1">
              <a:noAutofit/>
            </a:bodyPr>
            <a:lstStyle/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sz="900" dirty="0">
                  <a:solidFill>
                    <a:schemeClr val="bg1"/>
                  </a:solidFill>
                </a:rPr>
                <a:t>R	0</a:t>
              </a:r>
            </a:p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sz="900" dirty="0">
                  <a:solidFill>
                    <a:schemeClr val="bg1"/>
                  </a:solidFill>
                </a:rPr>
                <a:t>G	169</a:t>
              </a:r>
            </a:p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sz="900" dirty="0">
                  <a:solidFill>
                    <a:schemeClr val="bg1"/>
                  </a:solidFill>
                </a:rPr>
                <a:t>B	224</a:t>
              </a:r>
            </a:p>
          </p:txBody>
        </p:sp>
        <p:sp>
          <p:nvSpPr>
            <p:cNvPr id="66" name="TextBox 62"/>
            <p:cNvSpPr txBox="1"/>
            <p:nvPr userDrawn="1"/>
          </p:nvSpPr>
          <p:spPr>
            <a:xfrm>
              <a:off x="-899161" y="2285711"/>
              <a:ext cx="598815" cy="606680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1">
              <a:noAutofit/>
            </a:bodyPr>
            <a:lstStyle/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sz="900" dirty="0">
                  <a:solidFill>
                    <a:schemeClr val="bg1"/>
                  </a:solidFill>
                </a:rPr>
                <a:t>R	218</a:t>
              </a:r>
            </a:p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sz="900" dirty="0">
                  <a:solidFill>
                    <a:schemeClr val="bg1"/>
                  </a:solidFill>
                </a:rPr>
                <a:t>G	24</a:t>
              </a:r>
            </a:p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sz="900" dirty="0">
                  <a:solidFill>
                    <a:schemeClr val="bg1"/>
                  </a:solidFill>
                </a:rPr>
                <a:t>B	132</a:t>
              </a:r>
            </a:p>
          </p:txBody>
        </p:sp>
        <p:sp>
          <p:nvSpPr>
            <p:cNvPr id="67" name="TextBox 64"/>
            <p:cNvSpPr txBox="1"/>
            <p:nvPr userDrawn="1"/>
          </p:nvSpPr>
          <p:spPr>
            <a:xfrm>
              <a:off x="-899162" y="3669022"/>
              <a:ext cx="598815" cy="606680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1">
              <a:noAutofit/>
            </a:bodyPr>
            <a:lstStyle/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sz="900" dirty="0">
                  <a:solidFill>
                    <a:schemeClr val="bg1"/>
                  </a:solidFill>
                </a:rPr>
                <a:t>R	0</a:t>
              </a:r>
            </a:p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sz="900" dirty="0">
                  <a:solidFill>
                    <a:schemeClr val="bg1"/>
                  </a:solidFill>
                </a:rPr>
                <a:t>G	178</a:t>
              </a:r>
            </a:p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sz="900" dirty="0">
                  <a:solidFill>
                    <a:schemeClr val="bg1"/>
                  </a:solidFill>
                </a:rPr>
                <a:t>B	169</a:t>
              </a:r>
            </a:p>
          </p:txBody>
        </p:sp>
        <p:sp>
          <p:nvSpPr>
            <p:cNvPr id="68" name="TextBox 65"/>
            <p:cNvSpPr txBox="1"/>
            <p:nvPr userDrawn="1"/>
          </p:nvSpPr>
          <p:spPr>
            <a:xfrm>
              <a:off x="-899162" y="4360677"/>
              <a:ext cx="598815" cy="606680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1">
              <a:noAutofit/>
            </a:bodyPr>
            <a:lstStyle/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sz="900" dirty="0">
                  <a:solidFill>
                    <a:schemeClr val="bg1"/>
                  </a:solidFill>
                </a:rPr>
                <a:t>R	120</a:t>
              </a:r>
            </a:p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sz="900" dirty="0">
                  <a:solidFill>
                    <a:schemeClr val="bg1"/>
                  </a:solidFill>
                </a:rPr>
                <a:t>G	190</a:t>
              </a:r>
            </a:p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sz="900" dirty="0">
                  <a:solidFill>
                    <a:schemeClr val="bg1"/>
                  </a:solidFill>
                </a:rPr>
                <a:t>B	32</a:t>
              </a:r>
            </a:p>
          </p:txBody>
        </p:sp>
        <p:sp>
          <p:nvSpPr>
            <p:cNvPr id="69" name="TextBox 66"/>
            <p:cNvSpPr txBox="1"/>
            <p:nvPr userDrawn="1"/>
          </p:nvSpPr>
          <p:spPr>
            <a:xfrm>
              <a:off x="-899162" y="5052333"/>
              <a:ext cx="598815" cy="606680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1">
              <a:noAutofit/>
            </a:bodyPr>
            <a:lstStyle/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sz="900" dirty="0">
                  <a:solidFill>
                    <a:schemeClr val="bg1"/>
                  </a:solidFill>
                </a:rPr>
                <a:t>R	238</a:t>
              </a:r>
            </a:p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sz="900" dirty="0">
                  <a:solidFill>
                    <a:schemeClr val="bg1"/>
                  </a:solidFill>
                </a:rPr>
                <a:t>G	220</a:t>
              </a:r>
            </a:p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sz="900" dirty="0">
                  <a:solidFill>
                    <a:schemeClr val="bg1"/>
                  </a:solidFill>
                </a:rPr>
                <a:t>B	0</a:t>
              </a:r>
            </a:p>
          </p:txBody>
        </p:sp>
        <p:sp>
          <p:nvSpPr>
            <p:cNvPr id="70" name="Rectangle 43"/>
            <p:cNvSpPr>
              <a:spLocks noChangeAspect="1"/>
            </p:cNvSpPr>
            <p:nvPr userDrawn="1"/>
          </p:nvSpPr>
          <p:spPr>
            <a:xfrm>
              <a:off x="-826097" y="5511025"/>
              <a:ext cx="708557" cy="68893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90000"/>
                </a:lnSpc>
              </a:pPr>
              <a:r>
                <a:rPr lang="en-US" sz="900" dirty="0"/>
                <a:t>Orange</a:t>
              </a:r>
            </a:p>
          </p:txBody>
        </p:sp>
        <p:sp>
          <p:nvSpPr>
            <p:cNvPr id="71" name="TextBox 66"/>
            <p:cNvSpPr txBox="1"/>
            <p:nvPr userDrawn="1"/>
          </p:nvSpPr>
          <p:spPr>
            <a:xfrm>
              <a:off x="-899161" y="5764488"/>
              <a:ext cx="598815" cy="606680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1">
              <a:noAutofit/>
            </a:bodyPr>
            <a:lstStyle/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sz="900" dirty="0">
                  <a:solidFill>
                    <a:schemeClr val="bg1"/>
                  </a:solidFill>
                </a:rPr>
                <a:t>R	255</a:t>
              </a:r>
            </a:p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sz="900" dirty="0">
                  <a:solidFill>
                    <a:schemeClr val="bg1"/>
                  </a:solidFill>
                </a:rPr>
                <a:t>G	106</a:t>
              </a:r>
            </a:p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sz="900" dirty="0">
                  <a:solidFill>
                    <a:schemeClr val="bg1"/>
                  </a:solidFill>
                </a:rPr>
                <a:t>B	19</a:t>
              </a:r>
            </a:p>
          </p:txBody>
        </p:sp>
        <p:sp>
          <p:nvSpPr>
            <p:cNvPr id="72" name="Rectangle 40"/>
            <p:cNvSpPr>
              <a:spLocks noChangeAspect="1"/>
            </p:cNvSpPr>
            <p:nvPr userDrawn="1"/>
          </p:nvSpPr>
          <p:spPr>
            <a:xfrm>
              <a:off x="-830041" y="2743633"/>
              <a:ext cx="708557" cy="68893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90000"/>
                </a:lnSpc>
              </a:pPr>
              <a:r>
                <a:rPr lang="en-US" sz="900" dirty="0"/>
                <a:t>Purple</a:t>
              </a:r>
            </a:p>
          </p:txBody>
        </p:sp>
        <p:sp>
          <p:nvSpPr>
            <p:cNvPr id="73" name="TextBox 63"/>
            <p:cNvSpPr txBox="1"/>
            <p:nvPr userDrawn="1"/>
          </p:nvSpPr>
          <p:spPr>
            <a:xfrm>
              <a:off x="-899162" y="2977366"/>
              <a:ext cx="598815" cy="606680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1">
              <a:noAutofit/>
            </a:bodyPr>
            <a:lstStyle/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altLang="ja-JP" sz="900" dirty="0">
                  <a:solidFill>
                    <a:schemeClr val="bg1"/>
                  </a:solidFill>
                </a:rPr>
                <a:t>R	128</a:t>
              </a:r>
            </a:p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altLang="ja-JP" sz="900" dirty="0">
                  <a:solidFill>
                    <a:schemeClr val="bg1"/>
                  </a:solidFill>
                </a:rPr>
                <a:t>G	49</a:t>
              </a:r>
            </a:p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altLang="ja-JP" sz="900" dirty="0">
                  <a:solidFill>
                    <a:schemeClr val="bg1"/>
                  </a:solidFill>
                </a:rPr>
                <a:t>B	167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35478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テキスト プレースホルダー 3"/>
          <p:cNvSpPr>
            <a:spLocks noGrp="1"/>
          </p:cNvSpPr>
          <p:nvPr>
            <p:ph type="body" sz="quarter" idx="13" hasCustomPrompt="1"/>
          </p:nvPr>
        </p:nvSpPr>
        <p:spPr>
          <a:xfrm>
            <a:off x="670389" y="1382713"/>
            <a:ext cx="10908676" cy="4794682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  <a:lvl2pPr>
              <a:defRPr baseline="0">
                <a:solidFill>
                  <a:schemeClr val="tx1"/>
                </a:solidFill>
              </a:defRPr>
            </a:lvl2pPr>
            <a:lvl3pPr>
              <a:defRPr baseline="0">
                <a:solidFill>
                  <a:schemeClr val="tx1"/>
                </a:solidFill>
              </a:defRPr>
            </a:lvl3pPr>
            <a:lvl4pPr>
              <a:defRPr baseline="0">
                <a:solidFill>
                  <a:schemeClr val="tx1"/>
                </a:solidFill>
              </a:defRPr>
            </a:lvl4pPr>
            <a:lvl5pPr>
              <a:defRPr baseline="0">
                <a:solidFill>
                  <a:schemeClr val="tx1"/>
                </a:solidFill>
              </a:defRPr>
            </a:lvl5pPr>
          </a:lstStyle>
          <a:p>
            <a:pPr lvl="0"/>
            <a:r>
              <a:rPr kumimoji="1" lang="en-US" altLang="ja-JP" dirty="0"/>
              <a:t>Body text, Arial 24pt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12" name="テキスト プレースホルダー 3"/>
          <p:cNvSpPr>
            <a:spLocks noGrp="1"/>
          </p:cNvSpPr>
          <p:nvPr>
            <p:ph type="body" sz="quarter" idx="14" hasCustomPrompt="1"/>
          </p:nvPr>
        </p:nvSpPr>
        <p:spPr>
          <a:xfrm>
            <a:off x="654221" y="461964"/>
            <a:ext cx="10918493" cy="53036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30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ja-JP" dirty="0"/>
              <a:t>Headline (30pt Arial, sentence case)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74612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End Sli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-1"/>
            <a:ext cx="12191997" cy="6858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4" name="グループ化 43"/>
          <p:cNvGrpSpPr/>
          <p:nvPr userDrawn="1"/>
        </p:nvGrpSpPr>
        <p:grpSpPr>
          <a:xfrm>
            <a:off x="-1035839" y="0"/>
            <a:ext cx="865455" cy="7050232"/>
            <a:chOff x="-903106" y="-1"/>
            <a:chExt cx="785567" cy="6371169"/>
          </a:xfrm>
        </p:grpSpPr>
        <p:sp>
          <p:nvSpPr>
            <p:cNvPr id="45" name="Rectangle 33"/>
            <p:cNvSpPr>
              <a:spLocks noChangeAspect="1"/>
            </p:cNvSpPr>
            <p:nvPr userDrawn="1"/>
          </p:nvSpPr>
          <p:spPr>
            <a:xfrm>
              <a:off x="-826096" y="-1"/>
              <a:ext cx="708557" cy="6889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90000"/>
                </a:lnSpc>
              </a:pPr>
              <a:r>
                <a:rPr lang="en-US" altLang="ja-JP" sz="900" dirty="0"/>
                <a:t>Cyan</a:t>
              </a:r>
            </a:p>
          </p:txBody>
        </p:sp>
        <p:sp>
          <p:nvSpPr>
            <p:cNvPr id="46" name="Rectangle 30"/>
            <p:cNvSpPr>
              <a:spLocks noChangeAspect="1"/>
            </p:cNvSpPr>
            <p:nvPr userDrawn="1"/>
          </p:nvSpPr>
          <p:spPr>
            <a:xfrm>
              <a:off x="-826097" y="1369883"/>
              <a:ext cx="708557" cy="688939"/>
            </a:xfrm>
            <a:prstGeom prst="rect">
              <a:avLst/>
            </a:prstGeom>
            <a:solidFill>
              <a:srgbClr val="FFFFFF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90000"/>
                </a:lnSpc>
              </a:pPr>
              <a:r>
                <a:rPr lang="en-US" sz="900" dirty="0">
                  <a:solidFill>
                    <a:srgbClr val="4B4F54"/>
                  </a:solidFill>
                </a:rPr>
                <a:t>White</a:t>
              </a:r>
            </a:p>
          </p:txBody>
        </p:sp>
        <p:sp>
          <p:nvSpPr>
            <p:cNvPr id="47" name="Rectangle 31"/>
            <p:cNvSpPr>
              <a:spLocks noChangeAspect="1"/>
            </p:cNvSpPr>
            <p:nvPr userDrawn="1"/>
          </p:nvSpPr>
          <p:spPr>
            <a:xfrm>
              <a:off x="-830041" y="688938"/>
              <a:ext cx="708557" cy="688939"/>
            </a:xfrm>
            <a:prstGeom prst="rect">
              <a:avLst/>
            </a:prstGeom>
            <a:solidFill>
              <a:srgbClr val="2D2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90000"/>
                </a:lnSpc>
              </a:pPr>
              <a:r>
                <a:rPr lang="en-US" sz="900" dirty="0"/>
                <a:t>Gray</a:t>
              </a:r>
            </a:p>
          </p:txBody>
        </p:sp>
        <p:sp>
          <p:nvSpPr>
            <p:cNvPr id="48" name="Rectangle 39"/>
            <p:cNvSpPr>
              <a:spLocks noChangeAspect="1"/>
            </p:cNvSpPr>
            <p:nvPr userDrawn="1"/>
          </p:nvSpPr>
          <p:spPr>
            <a:xfrm>
              <a:off x="-826097" y="2058822"/>
              <a:ext cx="708557" cy="68893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90000"/>
                </a:lnSpc>
              </a:pPr>
              <a:r>
                <a:rPr lang="en-US" sz="900" dirty="0"/>
                <a:t>Magenta</a:t>
              </a:r>
            </a:p>
          </p:txBody>
        </p:sp>
        <p:sp>
          <p:nvSpPr>
            <p:cNvPr id="49" name="Rectangle 41"/>
            <p:cNvSpPr>
              <a:spLocks noChangeAspect="1"/>
            </p:cNvSpPr>
            <p:nvPr userDrawn="1"/>
          </p:nvSpPr>
          <p:spPr>
            <a:xfrm>
              <a:off x="-826097" y="3437827"/>
              <a:ext cx="708557" cy="68893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90000"/>
                </a:lnSpc>
              </a:pPr>
              <a:r>
                <a:rPr lang="en-US" sz="900" dirty="0"/>
                <a:t>Turquoise</a:t>
              </a:r>
            </a:p>
          </p:txBody>
        </p:sp>
        <p:sp>
          <p:nvSpPr>
            <p:cNvPr id="50" name="Rectangle 42"/>
            <p:cNvSpPr>
              <a:spLocks noChangeAspect="1"/>
            </p:cNvSpPr>
            <p:nvPr userDrawn="1"/>
          </p:nvSpPr>
          <p:spPr>
            <a:xfrm>
              <a:off x="-826097" y="4122639"/>
              <a:ext cx="708557" cy="68893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90000"/>
                </a:lnSpc>
              </a:pPr>
              <a:r>
                <a:rPr lang="en-US" sz="900" dirty="0"/>
                <a:t>Green</a:t>
              </a:r>
            </a:p>
          </p:txBody>
        </p:sp>
        <p:sp>
          <p:nvSpPr>
            <p:cNvPr id="51" name="Rectangle 43"/>
            <p:cNvSpPr>
              <a:spLocks noChangeAspect="1"/>
            </p:cNvSpPr>
            <p:nvPr userDrawn="1"/>
          </p:nvSpPr>
          <p:spPr>
            <a:xfrm>
              <a:off x="-826097" y="4816831"/>
              <a:ext cx="708557" cy="688939"/>
            </a:xfrm>
            <a:prstGeom prst="rect">
              <a:avLst/>
            </a:prstGeom>
            <a:solidFill>
              <a:srgbClr val="EED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90000"/>
                </a:lnSpc>
              </a:pPr>
              <a:r>
                <a:rPr lang="en-US" sz="900" dirty="0"/>
                <a:t>Yellow</a:t>
              </a:r>
            </a:p>
          </p:txBody>
        </p:sp>
        <p:sp>
          <p:nvSpPr>
            <p:cNvPr id="52" name="TextBox 58"/>
            <p:cNvSpPr txBox="1"/>
            <p:nvPr userDrawn="1"/>
          </p:nvSpPr>
          <p:spPr>
            <a:xfrm>
              <a:off x="-899162" y="1589838"/>
              <a:ext cx="598815" cy="606680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1">
              <a:noAutofit/>
            </a:bodyPr>
            <a:lstStyle/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sz="900" dirty="0">
                  <a:solidFill>
                    <a:schemeClr val="tx1"/>
                  </a:solidFill>
                </a:rPr>
                <a:t>R	255</a:t>
              </a:r>
            </a:p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sz="900" dirty="0">
                  <a:solidFill>
                    <a:schemeClr val="tx1"/>
                  </a:solidFill>
                </a:rPr>
                <a:t>G	255</a:t>
              </a:r>
            </a:p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sz="900" dirty="0">
                  <a:solidFill>
                    <a:schemeClr val="tx1"/>
                  </a:solidFill>
                </a:rPr>
                <a:t>B	255</a:t>
              </a:r>
            </a:p>
          </p:txBody>
        </p:sp>
        <p:sp>
          <p:nvSpPr>
            <p:cNvPr id="53" name="TextBox 59"/>
            <p:cNvSpPr txBox="1"/>
            <p:nvPr userDrawn="1"/>
          </p:nvSpPr>
          <p:spPr>
            <a:xfrm>
              <a:off x="-903106" y="906049"/>
              <a:ext cx="598815" cy="606680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1">
              <a:noAutofit/>
            </a:bodyPr>
            <a:lstStyle/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sz="900" dirty="0">
                  <a:solidFill>
                    <a:schemeClr val="bg1"/>
                  </a:solidFill>
                </a:rPr>
                <a:t>R	</a:t>
              </a:r>
              <a:r>
                <a:rPr lang="en-US" altLang="ja-JP" sz="900" dirty="0">
                  <a:solidFill>
                    <a:schemeClr val="bg1"/>
                  </a:solidFill>
                </a:rPr>
                <a:t>45</a:t>
              </a:r>
            </a:p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sz="900" dirty="0">
                  <a:solidFill>
                    <a:schemeClr val="bg1"/>
                  </a:solidFill>
                </a:rPr>
                <a:t>G	</a:t>
              </a:r>
              <a:r>
                <a:rPr lang="en-US" altLang="ja-JP" sz="900" dirty="0">
                  <a:solidFill>
                    <a:schemeClr val="bg1"/>
                  </a:solidFill>
                </a:rPr>
                <a:t>45</a:t>
              </a:r>
              <a:endParaRPr lang="en-US" sz="900" dirty="0">
                <a:solidFill>
                  <a:schemeClr val="bg1"/>
                </a:solidFill>
              </a:endParaRPr>
            </a:p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sz="900" dirty="0">
                  <a:solidFill>
                    <a:schemeClr val="bg1"/>
                  </a:solidFill>
                </a:rPr>
                <a:t>B	</a:t>
              </a:r>
              <a:r>
                <a:rPr lang="en-US" altLang="ja-JP" sz="900" dirty="0">
                  <a:solidFill>
                    <a:schemeClr val="bg1"/>
                  </a:solidFill>
                </a:rPr>
                <a:t>45</a:t>
              </a:r>
              <a:endParaRPr 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54" name="TextBox 60"/>
            <p:cNvSpPr txBox="1"/>
            <p:nvPr userDrawn="1"/>
          </p:nvSpPr>
          <p:spPr>
            <a:xfrm>
              <a:off x="-899161" y="210743"/>
              <a:ext cx="598815" cy="606680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1">
              <a:noAutofit/>
            </a:bodyPr>
            <a:lstStyle/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sz="900" dirty="0">
                  <a:solidFill>
                    <a:schemeClr val="bg1"/>
                  </a:solidFill>
                </a:rPr>
                <a:t>R	0</a:t>
              </a:r>
            </a:p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sz="900" dirty="0">
                  <a:solidFill>
                    <a:schemeClr val="bg1"/>
                  </a:solidFill>
                </a:rPr>
                <a:t>G	169</a:t>
              </a:r>
            </a:p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sz="900" dirty="0">
                  <a:solidFill>
                    <a:schemeClr val="bg1"/>
                  </a:solidFill>
                </a:rPr>
                <a:t>B	224</a:t>
              </a:r>
            </a:p>
          </p:txBody>
        </p:sp>
        <p:sp>
          <p:nvSpPr>
            <p:cNvPr id="55" name="TextBox 62"/>
            <p:cNvSpPr txBox="1"/>
            <p:nvPr userDrawn="1"/>
          </p:nvSpPr>
          <p:spPr>
            <a:xfrm>
              <a:off x="-899161" y="2285711"/>
              <a:ext cx="598815" cy="606680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1">
              <a:noAutofit/>
            </a:bodyPr>
            <a:lstStyle/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sz="900" dirty="0">
                  <a:solidFill>
                    <a:schemeClr val="bg1"/>
                  </a:solidFill>
                </a:rPr>
                <a:t>R	218</a:t>
              </a:r>
            </a:p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sz="900" dirty="0">
                  <a:solidFill>
                    <a:schemeClr val="bg1"/>
                  </a:solidFill>
                </a:rPr>
                <a:t>G	24</a:t>
              </a:r>
            </a:p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sz="900" dirty="0">
                  <a:solidFill>
                    <a:schemeClr val="bg1"/>
                  </a:solidFill>
                </a:rPr>
                <a:t>B	132</a:t>
              </a:r>
            </a:p>
          </p:txBody>
        </p:sp>
        <p:sp>
          <p:nvSpPr>
            <p:cNvPr id="56" name="TextBox 64"/>
            <p:cNvSpPr txBox="1"/>
            <p:nvPr userDrawn="1"/>
          </p:nvSpPr>
          <p:spPr>
            <a:xfrm>
              <a:off x="-899162" y="3669022"/>
              <a:ext cx="598815" cy="606680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1">
              <a:noAutofit/>
            </a:bodyPr>
            <a:lstStyle/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sz="900" dirty="0">
                  <a:solidFill>
                    <a:schemeClr val="bg1"/>
                  </a:solidFill>
                </a:rPr>
                <a:t>R	0</a:t>
              </a:r>
            </a:p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sz="900" dirty="0">
                  <a:solidFill>
                    <a:schemeClr val="bg1"/>
                  </a:solidFill>
                </a:rPr>
                <a:t>G	178</a:t>
              </a:r>
            </a:p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sz="900" dirty="0">
                  <a:solidFill>
                    <a:schemeClr val="bg1"/>
                  </a:solidFill>
                </a:rPr>
                <a:t>B	169</a:t>
              </a:r>
            </a:p>
          </p:txBody>
        </p:sp>
        <p:sp>
          <p:nvSpPr>
            <p:cNvPr id="57" name="TextBox 65"/>
            <p:cNvSpPr txBox="1"/>
            <p:nvPr userDrawn="1"/>
          </p:nvSpPr>
          <p:spPr>
            <a:xfrm>
              <a:off x="-899162" y="4360677"/>
              <a:ext cx="598815" cy="606680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1">
              <a:noAutofit/>
            </a:bodyPr>
            <a:lstStyle/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sz="900" dirty="0">
                  <a:solidFill>
                    <a:schemeClr val="bg1"/>
                  </a:solidFill>
                </a:rPr>
                <a:t>R	120</a:t>
              </a:r>
            </a:p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sz="900" dirty="0">
                  <a:solidFill>
                    <a:schemeClr val="bg1"/>
                  </a:solidFill>
                </a:rPr>
                <a:t>G	190</a:t>
              </a:r>
            </a:p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sz="900" dirty="0">
                  <a:solidFill>
                    <a:schemeClr val="bg1"/>
                  </a:solidFill>
                </a:rPr>
                <a:t>B	32</a:t>
              </a:r>
            </a:p>
          </p:txBody>
        </p:sp>
        <p:sp>
          <p:nvSpPr>
            <p:cNvPr id="58" name="TextBox 66"/>
            <p:cNvSpPr txBox="1"/>
            <p:nvPr userDrawn="1"/>
          </p:nvSpPr>
          <p:spPr>
            <a:xfrm>
              <a:off x="-899162" y="5052333"/>
              <a:ext cx="598815" cy="606680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1">
              <a:noAutofit/>
            </a:bodyPr>
            <a:lstStyle/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sz="900" dirty="0">
                  <a:solidFill>
                    <a:schemeClr val="bg1"/>
                  </a:solidFill>
                </a:rPr>
                <a:t>R	238</a:t>
              </a:r>
            </a:p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sz="900" dirty="0">
                  <a:solidFill>
                    <a:schemeClr val="bg1"/>
                  </a:solidFill>
                </a:rPr>
                <a:t>G	220</a:t>
              </a:r>
            </a:p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sz="900" dirty="0">
                  <a:solidFill>
                    <a:schemeClr val="bg1"/>
                  </a:solidFill>
                </a:rPr>
                <a:t>B	0</a:t>
              </a:r>
            </a:p>
          </p:txBody>
        </p:sp>
        <p:sp>
          <p:nvSpPr>
            <p:cNvPr id="59" name="Rectangle 43"/>
            <p:cNvSpPr>
              <a:spLocks noChangeAspect="1"/>
            </p:cNvSpPr>
            <p:nvPr userDrawn="1"/>
          </p:nvSpPr>
          <p:spPr>
            <a:xfrm>
              <a:off x="-826097" y="5511025"/>
              <a:ext cx="708557" cy="68893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90000"/>
                </a:lnSpc>
              </a:pPr>
              <a:r>
                <a:rPr lang="en-US" sz="900" dirty="0"/>
                <a:t>Orange</a:t>
              </a:r>
            </a:p>
          </p:txBody>
        </p:sp>
        <p:sp>
          <p:nvSpPr>
            <p:cNvPr id="60" name="TextBox 66"/>
            <p:cNvSpPr txBox="1"/>
            <p:nvPr userDrawn="1"/>
          </p:nvSpPr>
          <p:spPr>
            <a:xfrm>
              <a:off x="-899161" y="5764488"/>
              <a:ext cx="598815" cy="606680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1">
              <a:noAutofit/>
            </a:bodyPr>
            <a:lstStyle/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sz="900" dirty="0">
                  <a:solidFill>
                    <a:schemeClr val="bg1"/>
                  </a:solidFill>
                </a:rPr>
                <a:t>R	255</a:t>
              </a:r>
            </a:p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sz="900" dirty="0">
                  <a:solidFill>
                    <a:schemeClr val="bg1"/>
                  </a:solidFill>
                </a:rPr>
                <a:t>G	106</a:t>
              </a:r>
            </a:p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sz="900" dirty="0">
                  <a:solidFill>
                    <a:schemeClr val="bg1"/>
                  </a:solidFill>
                </a:rPr>
                <a:t>B	19</a:t>
              </a:r>
            </a:p>
          </p:txBody>
        </p:sp>
        <p:sp>
          <p:nvSpPr>
            <p:cNvPr id="61" name="Rectangle 40"/>
            <p:cNvSpPr>
              <a:spLocks noChangeAspect="1"/>
            </p:cNvSpPr>
            <p:nvPr userDrawn="1"/>
          </p:nvSpPr>
          <p:spPr>
            <a:xfrm>
              <a:off x="-830041" y="2743633"/>
              <a:ext cx="708557" cy="68893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90000"/>
                </a:lnSpc>
              </a:pPr>
              <a:r>
                <a:rPr lang="en-US" sz="900" dirty="0"/>
                <a:t>Purple</a:t>
              </a:r>
            </a:p>
          </p:txBody>
        </p:sp>
        <p:sp>
          <p:nvSpPr>
            <p:cNvPr id="62" name="TextBox 63"/>
            <p:cNvSpPr txBox="1"/>
            <p:nvPr userDrawn="1"/>
          </p:nvSpPr>
          <p:spPr>
            <a:xfrm>
              <a:off x="-899162" y="2977366"/>
              <a:ext cx="598815" cy="606680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1">
              <a:noAutofit/>
            </a:bodyPr>
            <a:lstStyle/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altLang="ja-JP" sz="900" dirty="0">
                  <a:solidFill>
                    <a:schemeClr val="bg1"/>
                  </a:solidFill>
                </a:rPr>
                <a:t>R	128</a:t>
              </a:r>
            </a:p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altLang="ja-JP" sz="900" dirty="0">
                  <a:solidFill>
                    <a:schemeClr val="bg1"/>
                  </a:solidFill>
                </a:rPr>
                <a:t>G	49</a:t>
              </a:r>
            </a:p>
            <a:p>
              <a:pPr>
                <a:lnSpc>
                  <a:spcPct val="90000"/>
                </a:lnSpc>
                <a:tabLst>
                  <a:tab pos="117475" algn="l"/>
                </a:tabLst>
              </a:pPr>
              <a:r>
                <a:rPr lang="en-US" altLang="ja-JP" sz="900" dirty="0">
                  <a:solidFill>
                    <a:schemeClr val="bg1"/>
                  </a:solidFill>
                </a:rPr>
                <a:t>B	167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76652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943109"/>
            <a:ext cx="11277600" cy="1470025"/>
          </a:xfrm>
        </p:spPr>
        <p:txBody>
          <a:bodyPr/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3698878"/>
            <a:ext cx="11277600" cy="148590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id="{73F1F293-7B5B-6248-AEF0-BCB7B73543E3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8856133" y="5919903"/>
            <a:ext cx="2844800" cy="206376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BA23CF-AA30-4A18-B744-605C3E9DBF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6" name="Picture 27" descr="ti_logo_powerpoint_1_line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8407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3698878"/>
            <a:ext cx="11277600" cy="148590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943109"/>
            <a:ext cx="11277600" cy="1470025"/>
          </a:xfrm>
        </p:spPr>
        <p:txBody>
          <a:bodyPr/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id="{7815B5F2-A5A7-1E49-BC30-BA3F75996177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8856133" y="5919903"/>
            <a:ext cx="2844800" cy="20637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3BA23CF-AA30-4A18-B744-605C3E9DBF0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6" name="Picture 27" descr="ti_logo_powerpoint_1_line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07158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943109"/>
            <a:ext cx="11277600" cy="1470025"/>
          </a:xfrm>
        </p:spPr>
        <p:txBody>
          <a:bodyPr/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3698878"/>
            <a:ext cx="11277600" cy="148590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id="{73F1F293-7B5B-6248-AEF0-BCB7B73543E3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8856133" y="5919903"/>
            <a:ext cx="2844800" cy="206376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BA23CF-AA30-4A18-B744-605C3E9DBF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6" name="Picture 5" descr="A picture containing drawing, cup&#10;&#10;Description automatically generated">
            <a:extLst>
              <a:ext uri="{FF2B5EF4-FFF2-40B4-BE49-F238E27FC236}">
                <a16:creationId xmlns:a16="http://schemas.microsoft.com/office/drawing/2014/main" id="{7CC34E39-7310-7442-846F-66689DD005D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3158" y="6376901"/>
            <a:ext cx="2084796" cy="254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75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505" y="1048477"/>
            <a:ext cx="11290300" cy="4945932"/>
          </a:xfrm>
        </p:spPr>
        <p:txBody>
          <a:bodyPr/>
          <a:lstStyle>
            <a:lvl1pPr>
              <a:spcBef>
                <a:spcPts val="889"/>
              </a:spcBef>
              <a:defRPr/>
            </a:lvl1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7888F-6AF7-4263-B69D-592D8C33BA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5" name="Picture 27" descr="ti_logo_powerpoint_1_line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3608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4501" y="1185864"/>
            <a:ext cx="5543551" cy="4692651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2267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1251" y="1185864"/>
            <a:ext cx="5543549" cy="4692651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3548F6-AAA9-4A8D-A869-511B3DFE32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6" name="Picture 27" descr="ti_logo_powerpoint_1_line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299498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2667" b="1"/>
            </a:lvl1pPr>
            <a:lvl2pPr marL="507847" indent="0">
              <a:buNone/>
              <a:defRPr sz="2267" b="1"/>
            </a:lvl2pPr>
            <a:lvl3pPr marL="1015695" indent="0">
              <a:buNone/>
              <a:defRPr sz="2000" b="1"/>
            </a:lvl3pPr>
            <a:lvl4pPr marL="1523539" indent="0">
              <a:buNone/>
              <a:defRPr sz="1733" b="1"/>
            </a:lvl4pPr>
            <a:lvl5pPr marL="2031380" indent="0">
              <a:buNone/>
              <a:defRPr sz="1733" b="1"/>
            </a:lvl5pPr>
            <a:lvl6pPr marL="2539226" indent="0">
              <a:buNone/>
              <a:defRPr sz="1733" b="1"/>
            </a:lvl6pPr>
            <a:lvl7pPr marL="3047073" indent="0">
              <a:buNone/>
              <a:defRPr sz="1733" b="1"/>
            </a:lvl7pPr>
            <a:lvl8pPr marL="3554915" indent="0">
              <a:buNone/>
              <a:defRPr sz="1733" b="1"/>
            </a:lvl8pPr>
            <a:lvl9pPr marL="4062760" indent="0">
              <a:buNone/>
              <a:defRPr sz="17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6"/>
            <a:ext cx="5386917" cy="3951288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2267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733"/>
            </a:lvl6pPr>
            <a:lvl7pPr>
              <a:defRPr sz="1733"/>
            </a:lvl7pPr>
            <a:lvl8pPr>
              <a:defRPr sz="1733"/>
            </a:lvl8pPr>
            <a:lvl9pPr>
              <a:defRPr sz="17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3"/>
          </a:xfrm>
        </p:spPr>
        <p:txBody>
          <a:bodyPr anchor="b"/>
          <a:lstStyle>
            <a:lvl1pPr marL="0" indent="0">
              <a:buNone/>
              <a:defRPr sz="2667" b="1"/>
            </a:lvl1pPr>
            <a:lvl2pPr marL="507847" indent="0">
              <a:buNone/>
              <a:defRPr sz="2267" b="1"/>
            </a:lvl2pPr>
            <a:lvl3pPr marL="1015695" indent="0">
              <a:buNone/>
              <a:defRPr sz="2000" b="1"/>
            </a:lvl3pPr>
            <a:lvl4pPr marL="1523539" indent="0">
              <a:buNone/>
              <a:defRPr sz="1733" b="1"/>
            </a:lvl4pPr>
            <a:lvl5pPr marL="2031380" indent="0">
              <a:buNone/>
              <a:defRPr sz="1733" b="1"/>
            </a:lvl5pPr>
            <a:lvl6pPr marL="2539226" indent="0">
              <a:buNone/>
              <a:defRPr sz="1733" b="1"/>
            </a:lvl6pPr>
            <a:lvl7pPr marL="3047073" indent="0">
              <a:buNone/>
              <a:defRPr sz="1733" b="1"/>
            </a:lvl7pPr>
            <a:lvl8pPr marL="3554915" indent="0">
              <a:buNone/>
              <a:defRPr sz="1733" b="1"/>
            </a:lvl8pPr>
            <a:lvl9pPr marL="4062760" indent="0">
              <a:buNone/>
              <a:defRPr sz="17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2" y="2174876"/>
            <a:ext cx="5389033" cy="3951288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2267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733"/>
            </a:lvl6pPr>
            <a:lvl7pPr>
              <a:defRPr sz="1733"/>
            </a:lvl7pPr>
            <a:lvl8pPr>
              <a:defRPr sz="1733"/>
            </a:lvl8pPr>
            <a:lvl9pPr>
              <a:defRPr sz="17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4C35C9-3222-4444-B33E-8AB075BE83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8" name="Picture 27" descr="ti_logo_powerpoint_1_line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51849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C52F08-588C-488E-A5AB-DF69250DE8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4" name="Picture 27" descr="ti_logo_powerpoint_1_line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94181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1"/>
            <a:ext cx="4011084" cy="1162051"/>
          </a:xfrm>
        </p:spPr>
        <p:txBody>
          <a:bodyPr anchor="b"/>
          <a:lstStyle>
            <a:lvl1pPr algn="l">
              <a:defRPr sz="36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2267"/>
            </a:lvl6pPr>
            <a:lvl7pPr>
              <a:defRPr sz="2267"/>
            </a:lvl7pPr>
            <a:lvl8pPr>
              <a:defRPr sz="2267"/>
            </a:lvl8pPr>
            <a:lvl9pPr>
              <a:defRPr sz="22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0"/>
            <a:ext cx="4011084" cy="4691064"/>
          </a:xfrm>
        </p:spPr>
        <p:txBody>
          <a:bodyPr/>
          <a:lstStyle>
            <a:lvl1pPr marL="0" indent="0">
              <a:buNone/>
              <a:defRPr sz="2267"/>
            </a:lvl1pPr>
            <a:lvl2pPr marL="507847" indent="0">
              <a:buNone/>
              <a:defRPr sz="1333"/>
            </a:lvl2pPr>
            <a:lvl3pPr marL="1015695" indent="0">
              <a:buNone/>
              <a:defRPr sz="1067"/>
            </a:lvl3pPr>
            <a:lvl4pPr marL="1523539" indent="0">
              <a:buNone/>
              <a:defRPr sz="933"/>
            </a:lvl4pPr>
            <a:lvl5pPr marL="2031380" indent="0">
              <a:buNone/>
              <a:defRPr sz="933"/>
            </a:lvl5pPr>
            <a:lvl6pPr marL="2539226" indent="0">
              <a:buNone/>
              <a:defRPr sz="933"/>
            </a:lvl6pPr>
            <a:lvl7pPr marL="3047073" indent="0">
              <a:buNone/>
              <a:defRPr sz="933"/>
            </a:lvl7pPr>
            <a:lvl8pPr marL="3554915" indent="0">
              <a:buNone/>
              <a:defRPr sz="933"/>
            </a:lvl8pPr>
            <a:lvl9pPr marL="4062760" indent="0">
              <a:buNone/>
              <a:defRPr sz="9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B97EEC-B5BC-42C5-B73F-31CC660D4D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6" name="Picture 27" descr="ti_logo_powerpoint_1_line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16607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9033" y="142885"/>
            <a:ext cx="11277600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44505" y="1058866"/>
            <a:ext cx="11290300" cy="49355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890004" y="5923723"/>
            <a:ext cx="2844800" cy="206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r">
              <a:defRPr sz="933"/>
            </a:lvl1pPr>
          </a:lstStyle>
          <a:p>
            <a:pPr>
              <a:defRPr/>
            </a:pPr>
            <a:fld id="{B6C70261-DCF8-4A97-9502-E8EEF2364C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92663C74-62AB-B64B-BCBB-0866ABE6E2D3}"/>
              </a:ext>
            </a:extLst>
          </p:cNvPr>
          <p:cNvCxnSpPr>
            <a:cxnSpLocks/>
          </p:cNvCxnSpPr>
          <p:nvPr userDrawn="1"/>
        </p:nvCxnSpPr>
        <p:spPr>
          <a:xfrm>
            <a:off x="0" y="6209263"/>
            <a:ext cx="1190519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Box 31">
            <a:extLst>
              <a:ext uri="{FF2B5EF4-FFF2-40B4-BE49-F238E27FC236}">
                <a16:creationId xmlns:a16="http://schemas.microsoft.com/office/drawing/2014/main" id="{BBEA79FD-0CFB-464E-959F-0C18C604804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45351" y="6209263"/>
            <a:ext cx="7742123" cy="2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1572" tIns="50784" rIns="101572" bIns="50784">
            <a:spAutoFit/>
          </a:bodyPr>
          <a:lstStyle/>
          <a:p>
            <a:pPr marL="0" marR="0" indent="0" algn="l" defTabSz="101569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933" dirty="0"/>
              <a:t>TI Information – Selective Disclosure			       </a:t>
            </a:r>
            <a:r>
              <a:rPr lang="en-US" sz="933" b="0" i="0" u="none" strike="noStrike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Internal only – Do not share externally</a:t>
            </a:r>
            <a:endParaRPr lang="en-US" sz="933" dirty="0"/>
          </a:p>
        </p:txBody>
      </p:sp>
    </p:spTree>
    <p:extLst>
      <p:ext uri="{BB962C8B-B14F-4D97-AF65-F5344CB8AC3E}">
        <p14:creationId xmlns:p14="http://schemas.microsoft.com/office/powerpoint/2010/main" val="2700523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507847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charset="0"/>
        </a:defRPr>
      </a:lvl6pPr>
      <a:lvl7pPr marL="1015695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charset="0"/>
        </a:defRPr>
      </a:lvl7pPr>
      <a:lvl8pPr marL="1523539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charset="0"/>
        </a:defRPr>
      </a:lvl8pPr>
      <a:lvl9pPr marL="203138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charset="0"/>
        </a:defRPr>
      </a:lvl9pPr>
    </p:titleStyle>
    <p:bodyStyle>
      <a:lvl1pPr marL="252159" indent="-252159" algn="l" rtl="0" eaLnBrk="1" fontAlgn="base" hangingPunct="1">
        <a:spcBef>
          <a:spcPts val="889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38335" indent="-259215" algn="l" rtl="0" eaLnBrk="1" fontAlgn="base" hangingPunct="1">
        <a:spcBef>
          <a:spcPct val="20000"/>
        </a:spcBef>
        <a:spcAft>
          <a:spcPct val="0"/>
        </a:spcAft>
        <a:buChar char="–"/>
        <a:defRPr sz="2133">
          <a:solidFill>
            <a:schemeClr val="tx1"/>
          </a:solidFill>
          <a:latin typeface="+mn-lt"/>
        </a:defRPr>
      </a:lvl2pPr>
      <a:lvl3pPr marL="948683" indent="-183393" algn="l" rtl="0" eaLnBrk="1" fontAlgn="base" hangingPunct="1">
        <a:spcBef>
          <a:spcPct val="15000"/>
        </a:spcBef>
        <a:spcAft>
          <a:spcPct val="0"/>
        </a:spcAft>
        <a:buChar char="•"/>
        <a:defRPr sz="2133">
          <a:solidFill>
            <a:schemeClr val="tx1"/>
          </a:solidFill>
          <a:latin typeface="+mn-lt"/>
        </a:defRPr>
      </a:lvl3pPr>
      <a:lvl4pPr marL="1334857" indent="-259215" algn="l" rtl="0" eaLnBrk="1" fontAlgn="base" hangingPunct="1">
        <a:spcBef>
          <a:spcPct val="5000"/>
        </a:spcBef>
        <a:spcAft>
          <a:spcPct val="0"/>
        </a:spcAft>
        <a:buChar char="–"/>
        <a:defRPr sz="2133">
          <a:solidFill>
            <a:schemeClr val="tx1"/>
          </a:solidFill>
          <a:latin typeface="+mn-lt"/>
        </a:defRPr>
      </a:lvl4pPr>
      <a:lvl5pPr marL="1654020" indent="-192213" algn="l" rtl="0" eaLnBrk="1" fontAlgn="base" hangingPunct="1">
        <a:spcBef>
          <a:spcPct val="0"/>
        </a:spcBef>
        <a:spcAft>
          <a:spcPct val="0"/>
        </a:spcAft>
        <a:buChar char="»"/>
        <a:defRPr sz="2133">
          <a:solidFill>
            <a:schemeClr val="tx1"/>
          </a:solidFill>
          <a:latin typeface="+mn-lt"/>
        </a:defRPr>
      </a:lvl5pPr>
      <a:lvl6pPr marL="2161867" indent="-192213" algn="l" rtl="0" eaLnBrk="1" fontAlgn="base" hangingPunct="1">
        <a:spcBef>
          <a:spcPct val="0"/>
        </a:spcBef>
        <a:spcAft>
          <a:spcPct val="0"/>
        </a:spcAft>
        <a:buChar char="»"/>
        <a:defRPr sz="1733">
          <a:solidFill>
            <a:schemeClr val="tx1"/>
          </a:solidFill>
          <a:latin typeface="+mn-lt"/>
        </a:defRPr>
      </a:lvl6pPr>
      <a:lvl7pPr marL="2669715" indent="-192213" algn="l" rtl="0" eaLnBrk="1" fontAlgn="base" hangingPunct="1">
        <a:spcBef>
          <a:spcPct val="0"/>
        </a:spcBef>
        <a:spcAft>
          <a:spcPct val="0"/>
        </a:spcAft>
        <a:buChar char="»"/>
        <a:defRPr sz="1733">
          <a:solidFill>
            <a:schemeClr val="tx1"/>
          </a:solidFill>
          <a:latin typeface="+mn-lt"/>
        </a:defRPr>
      </a:lvl7pPr>
      <a:lvl8pPr marL="3177561" indent="-192213" algn="l" rtl="0" eaLnBrk="1" fontAlgn="base" hangingPunct="1">
        <a:spcBef>
          <a:spcPct val="0"/>
        </a:spcBef>
        <a:spcAft>
          <a:spcPct val="0"/>
        </a:spcAft>
        <a:buChar char="»"/>
        <a:defRPr sz="1733">
          <a:solidFill>
            <a:schemeClr val="tx1"/>
          </a:solidFill>
          <a:latin typeface="+mn-lt"/>
        </a:defRPr>
      </a:lvl8pPr>
      <a:lvl9pPr marL="3685407" indent="-192213" algn="l" rtl="0" eaLnBrk="1" fontAlgn="base" hangingPunct="1">
        <a:spcBef>
          <a:spcPct val="0"/>
        </a:spcBef>
        <a:spcAft>
          <a:spcPct val="0"/>
        </a:spcAft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7847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5695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3539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1380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39226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47073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54915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62760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sps16.itg.ti.com/sites/leaktrack/_layouts/15/WopiFrame.aspx?sourcedoc=%7b2FDFF5D6-9080-46BD-9998-200D8A344612%7d&amp;file=WWF%20Leak%20%26%20Clog%20Management%20Overview.pptx&amp;action=default" TargetMode="External"/><Relationship Id="rId2" Type="http://schemas.openxmlformats.org/officeDocument/2006/relationships/hyperlink" Target="https://sps16.itg.ti.com/sites/leaktrack/SitePages/LFAB%20Leak%20and%20Clog%20Database%20(LFABLEAKS).aspx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68A065-9139-244A-86CE-7E7BF673FC0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LFAB Vendor Safety Meeting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E82DED-767D-4547-AF13-5AC0A5F27D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3724758"/>
            <a:ext cx="11277600" cy="1485900"/>
          </a:xfrm>
        </p:spPr>
        <p:txBody>
          <a:bodyPr/>
          <a:lstStyle/>
          <a:p>
            <a:pPr eaLnBrk="1" hangingPunct="1"/>
            <a:r>
              <a:rPr lang="en-US" dirty="0"/>
              <a:t>01/28/2025</a:t>
            </a:r>
          </a:p>
          <a:p>
            <a:endParaRPr lang="en-US" dirty="0"/>
          </a:p>
        </p:txBody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id="{BF4BDD6C-DF5D-6045-B8B0-A93D8BE41299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8890000" y="5930956"/>
            <a:ext cx="2844800" cy="206376"/>
          </a:xfrm>
        </p:spPr>
        <p:txBody>
          <a:bodyPr/>
          <a:lstStyle/>
          <a:p>
            <a:fld id="{07B5736C-021E-4EDA-A2F9-FF199D20DBAA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1768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734E7A-ED18-1133-C54B-57BEAE8949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28FCB9F-C002-A821-C284-0DABD11730F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5454" y="1201558"/>
            <a:ext cx="10905835" cy="4794682"/>
          </a:xfrm>
        </p:spPr>
        <p:txBody>
          <a:bodyPr/>
          <a:lstStyle/>
          <a:p>
            <a:r>
              <a:rPr lang="en-US" dirty="0"/>
              <a:t>Head/Neck Rotations</a:t>
            </a:r>
          </a:p>
          <a:p>
            <a:r>
              <a:rPr lang="en-US" dirty="0"/>
              <a:t>Wrist Rotations</a:t>
            </a:r>
          </a:p>
          <a:p>
            <a:r>
              <a:rPr lang="en-US" dirty="0"/>
              <a:t>Shoulder shrugs</a:t>
            </a:r>
          </a:p>
          <a:p>
            <a:r>
              <a:rPr lang="en-US" dirty="0"/>
              <a:t>Ankle Rotations</a:t>
            </a:r>
          </a:p>
          <a:p>
            <a:r>
              <a:rPr lang="en-US" dirty="0"/>
              <a:t>Squats</a:t>
            </a:r>
          </a:p>
          <a:p>
            <a:r>
              <a:rPr lang="en-US" dirty="0"/>
              <a:t>Arm Swings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800" dirty="0"/>
          </a:p>
          <a:p>
            <a:pPr marL="0" indent="0">
              <a:buNone/>
            </a:pPr>
            <a:r>
              <a:rPr lang="en-US" dirty="0"/>
              <a:t> 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FEFBEA-06D5-4DD9-8286-8BC547E4F97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Warm-Up Exercises Information</a:t>
            </a:r>
          </a:p>
        </p:txBody>
      </p:sp>
    </p:spTree>
    <p:extLst>
      <p:ext uri="{BB962C8B-B14F-4D97-AF65-F5344CB8AC3E}">
        <p14:creationId xmlns:p14="http://schemas.microsoft.com/office/powerpoint/2010/main" val="586397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5274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A76C64-18B0-4922-9E07-CC9BB7434A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1031" y="371802"/>
            <a:ext cx="11277600" cy="428052"/>
          </a:xfrm>
        </p:spPr>
        <p:txBody>
          <a:bodyPr/>
          <a:lstStyle/>
          <a:p>
            <a:r>
              <a:rPr lang="en-US" sz="4000" dirty="0"/>
              <a:t>Event Sharing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593A01-0799-4209-BD2C-9159ED44D9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1031" y="994839"/>
            <a:ext cx="11277600" cy="1485900"/>
          </a:xfrm>
        </p:spPr>
        <p:txBody>
          <a:bodyPr/>
          <a:lstStyle/>
          <a:p>
            <a:r>
              <a:rPr lang="en-US" sz="2000" dirty="0"/>
              <a:t>On 1/9/25 a water line broke and dripped on a chemical distribution unit below. This faulted the equipment and stopping chem flow to six CMP tools. This caused 22 wafers to be scrapped.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B1EF95-638D-4B2F-A14D-BCB6DB3B992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3BA23CF-AA30-4A18-B744-605C3E9DBF07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3C496C7-72C2-48D8-9A55-89C697D3FB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2964" y="2480739"/>
            <a:ext cx="3548505" cy="261423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D5162BD-C65D-4100-9143-D0096D5AAC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9645" y="2055303"/>
            <a:ext cx="3074188" cy="380785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B21B79C-E103-41C6-B8B3-DF64B3602274}"/>
              </a:ext>
            </a:extLst>
          </p:cNvPr>
          <p:cNvSpPr txBox="1"/>
          <p:nvPr/>
        </p:nvSpPr>
        <p:spPr>
          <a:xfrm>
            <a:off x="254484" y="3017727"/>
            <a:ext cx="44851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What may have been missed?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PTP/JHA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Spotter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Alternate access</a:t>
            </a:r>
          </a:p>
        </p:txBody>
      </p:sp>
    </p:spTree>
    <p:extLst>
      <p:ext uri="{BB962C8B-B14F-4D97-AF65-F5344CB8AC3E}">
        <p14:creationId xmlns:p14="http://schemas.microsoft.com/office/powerpoint/2010/main" val="14602743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C96D4E-8639-4BA6-9DD4-17D89793C17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3BA23CF-AA30-4A18-B744-605C3E9DBF07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9B1843-8FEE-4D79-A54C-6BC0E0C05F3B}"/>
              </a:ext>
            </a:extLst>
          </p:cNvPr>
          <p:cNvSpPr txBox="1"/>
          <p:nvPr/>
        </p:nvSpPr>
        <p:spPr>
          <a:xfrm>
            <a:off x="4652559" y="3046278"/>
            <a:ext cx="28868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3650031-5F5F-4974-9A7B-2B5A06A44F51}"/>
              </a:ext>
            </a:extLst>
          </p:cNvPr>
          <p:cNvSpPr/>
          <p:nvPr/>
        </p:nvSpPr>
        <p:spPr>
          <a:xfrm>
            <a:off x="252030" y="482846"/>
            <a:ext cx="48320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tx2"/>
                </a:solidFill>
              </a:rPr>
              <a:t>Shout-outs</a:t>
            </a:r>
          </a:p>
        </p:txBody>
      </p:sp>
      <p:pic>
        <p:nvPicPr>
          <p:cNvPr id="5" name="Graphic 4" descr="Megaphone">
            <a:extLst>
              <a:ext uri="{FF2B5EF4-FFF2-40B4-BE49-F238E27FC236}">
                <a16:creationId xmlns:a16="http://schemas.microsoft.com/office/drawing/2014/main" id="{F188144D-9585-410A-AFAE-8E0A7C2BBE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65507" y="0"/>
            <a:ext cx="1216481" cy="121648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2A8FB02-DA9A-4A60-B4E2-CC3E56C4582A}"/>
              </a:ext>
            </a:extLst>
          </p:cNvPr>
          <p:cNvSpPr txBox="1"/>
          <p:nvPr/>
        </p:nvSpPr>
        <p:spPr>
          <a:xfrm>
            <a:off x="378294" y="734593"/>
            <a:ext cx="672964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Nelson Mendez – AMAT, Working on 53Y pulling wire with Wasatch.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Very organized work zone.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Took the time to remove trip hazards and materials that were in the way.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Great communication with Trades.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DBBE53-998F-4BF8-A8C4-067D7F6AD9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08572" y="608240"/>
            <a:ext cx="3427528" cy="5033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4584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C96D4E-8639-4BA6-9DD4-17D89793C17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3BA23CF-AA30-4A18-B744-605C3E9DBF07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9B1843-8FEE-4D79-A54C-6BC0E0C05F3B}"/>
              </a:ext>
            </a:extLst>
          </p:cNvPr>
          <p:cNvSpPr txBox="1"/>
          <p:nvPr/>
        </p:nvSpPr>
        <p:spPr>
          <a:xfrm>
            <a:off x="4652559" y="3046278"/>
            <a:ext cx="28868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rgbClr val="C00000"/>
                </a:solidFill>
              </a:rPr>
              <a:t>Q &amp; A </a:t>
            </a:r>
          </a:p>
        </p:txBody>
      </p:sp>
    </p:spTree>
    <p:extLst>
      <p:ext uri="{BB962C8B-B14F-4D97-AF65-F5344CB8AC3E}">
        <p14:creationId xmlns:p14="http://schemas.microsoft.com/office/powerpoint/2010/main" val="14289092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74860-3E3B-41C7-A280-E084517F27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"/>
            <a:ext cx="11277600" cy="85164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101572" tIns="50784" rIns="101572" bIns="50784" numCol="1" anchor="ctr" anchorCtr="0" compatLnSpc="1">
            <a:prstTxWarp prst="textNoShape">
              <a:avLst/>
            </a:prstTxWarp>
          </a:bodyPr>
          <a:lstStyle/>
          <a:p>
            <a:r>
              <a:rPr lang="en-US" sz="3600" dirty="0"/>
              <a:t>LFAB Injury Metrics WW03 - Tori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BFE25C-6047-477E-821B-3F35264BDD5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856133" y="5921862"/>
            <a:ext cx="2844800" cy="206376"/>
          </a:xfrm>
        </p:spPr>
        <p:txBody>
          <a:bodyPr/>
          <a:lstStyle/>
          <a:p>
            <a:pPr>
              <a:defRPr/>
            </a:pPr>
            <a:fld id="{03BA23CF-AA30-4A18-B744-605C3E9DBF07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71E9A8D-978B-4888-A86A-7EE36DC9D3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1300" y="1150898"/>
            <a:ext cx="2553188" cy="198581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9E01A25-4953-4BCE-BD0C-EE1C229B14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931" y="1510551"/>
            <a:ext cx="7846423" cy="204097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7080C3B-F411-4C5B-84A2-14EEF0815033}"/>
              </a:ext>
            </a:extLst>
          </p:cNvPr>
          <p:cNvSpPr txBox="1"/>
          <p:nvPr/>
        </p:nvSpPr>
        <p:spPr>
          <a:xfrm flipH="1">
            <a:off x="3132592" y="1510551"/>
            <a:ext cx="179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</a:rPr>
              <a:t>Entire Site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B440B9-0264-42C2-89DC-F8B9F70078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930" y="3832587"/>
            <a:ext cx="8184481" cy="20892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9773003-61AA-425C-9D10-648F0B300DE5}"/>
              </a:ext>
            </a:extLst>
          </p:cNvPr>
          <p:cNvSpPr txBox="1"/>
          <p:nvPr/>
        </p:nvSpPr>
        <p:spPr>
          <a:xfrm>
            <a:off x="3132592" y="3979598"/>
            <a:ext cx="32499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 b="1">
                <a:solidFill>
                  <a:srgbClr val="7030A0"/>
                </a:solidFill>
              </a:defRPr>
            </a:lvl1pPr>
          </a:lstStyle>
          <a:p>
            <a:r>
              <a:rPr lang="en-US" dirty="0"/>
              <a:t>Contract Employees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6DDB79C-ACF8-42D7-9B04-D4986CD43F6B}"/>
              </a:ext>
            </a:extLst>
          </p:cNvPr>
          <p:cNvSpPr txBox="1"/>
          <p:nvPr/>
        </p:nvSpPr>
        <p:spPr>
          <a:xfrm>
            <a:off x="9147744" y="4230893"/>
            <a:ext cx="25531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7030A0"/>
                </a:solidFill>
              </a:rPr>
              <a:t>No new medical events in the last week </a:t>
            </a:r>
          </a:p>
        </p:txBody>
      </p:sp>
    </p:spTree>
    <p:extLst>
      <p:ext uri="{BB962C8B-B14F-4D97-AF65-F5344CB8AC3E}">
        <p14:creationId xmlns:p14="http://schemas.microsoft.com/office/powerpoint/2010/main" val="25508417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927BFA-BACC-4697-A655-77E30B20F3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PPE – When and Where to Wear It -Tori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4DBEA4-81F3-487A-B933-8BA2F4EEB8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504" y="1048477"/>
            <a:ext cx="9605507" cy="4945932"/>
          </a:xfrm>
        </p:spPr>
        <p:txBody>
          <a:bodyPr/>
          <a:lstStyle/>
          <a:p>
            <a:r>
              <a:rPr lang="en-US" sz="1800" dirty="0"/>
              <a:t>Wearing PPE is important, but wearing the </a:t>
            </a:r>
            <a:r>
              <a:rPr lang="en-US" sz="1800" u="sng" dirty="0"/>
              <a:t>right</a:t>
            </a:r>
            <a:r>
              <a:rPr lang="en-US" sz="1800" dirty="0"/>
              <a:t> PPE is more important. </a:t>
            </a:r>
          </a:p>
          <a:p>
            <a:r>
              <a:rPr lang="en-US" sz="1800" dirty="0"/>
              <a:t>To determine the correct PPE for a job:</a:t>
            </a:r>
          </a:p>
          <a:p>
            <a:pPr lvl="1"/>
            <a:r>
              <a:rPr lang="en-US" sz="1700" dirty="0"/>
              <a:t>Evaluate all the hazards that are present then select PPE that most appropriately protects against those hazards</a:t>
            </a:r>
          </a:p>
          <a:p>
            <a:pPr lvl="2"/>
            <a:r>
              <a:rPr lang="en-US" sz="1600" dirty="0"/>
              <a:t>Always list PPE requirements in JHAs/PTPs</a:t>
            </a:r>
          </a:p>
          <a:p>
            <a:pPr lvl="1"/>
            <a:r>
              <a:rPr lang="en-US" sz="1700" dirty="0"/>
              <a:t>Include PPE requirements for the area of work (ex. Safety glasses in the sub-fab)</a:t>
            </a:r>
          </a:p>
          <a:p>
            <a:pPr lvl="1"/>
            <a:r>
              <a:rPr lang="en-US" sz="1700" dirty="0"/>
              <a:t>Seek guidance from Safety Rep or ESH Specialist </a:t>
            </a:r>
          </a:p>
          <a:p>
            <a:pPr lvl="1"/>
            <a:r>
              <a:rPr lang="en-US" sz="1700" dirty="0"/>
              <a:t>Review site PPE Hazard assessments found on ESH SharePoint page &amp; site procedures</a:t>
            </a:r>
          </a:p>
          <a:p>
            <a:r>
              <a:rPr lang="en-US" sz="1800" dirty="0"/>
              <a:t>Overuse of unnecessary PPE can also cause issues</a:t>
            </a:r>
          </a:p>
          <a:p>
            <a:pPr lvl="1"/>
            <a:r>
              <a:rPr lang="en-US" sz="1700" dirty="0"/>
              <a:t>This can cause unnecessary fatigue, exhaustion, and dehydration</a:t>
            </a:r>
          </a:p>
          <a:p>
            <a:pPr lvl="1"/>
            <a:r>
              <a:rPr lang="en-US" sz="1700" dirty="0"/>
              <a:t>It can limit ability to hear, work, and move appropriately</a:t>
            </a:r>
          </a:p>
          <a:p>
            <a:pPr lvl="1"/>
            <a:r>
              <a:rPr lang="en-US" sz="1700" dirty="0"/>
              <a:t>It can cause unnecessary alarm for other employees working in the area</a:t>
            </a:r>
          </a:p>
          <a:p>
            <a:pPr lvl="2"/>
            <a:r>
              <a:rPr lang="en-US" sz="1600" dirty="0"/>
              <a:t>Examples: Wearing a respirator in an area with no inhalation hazard can cause other employees to feel unsafe. </a:t>
            </a:r>
          </a:p>
          <a:p>
            <a:r>
              <a:rPr lang="en-US" sz="1800" dirty="0"/>
              <a:t>Always doff PPE before leaving work area to avoid contaminating door handles, floors, etc.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497CC2-CBAA-4406-B839-0D47BD029C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97888F-6AF7-4263-B69D-592D8C33BAC7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B065495-03F5-4898-B219-0FE4D73CB8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7051" y="2286587"/>
            <a:ext cx="2280523" cy="228482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363374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70779F-611A-4528-9C33-C57268EFBA0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3BA23CF-AA30-4A18-B744-605C3E9DBF07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43B251B-CBBC-4561-BDC1-9FDBDC5B8133}"/>
              </a:ext>
            </a:extLst>
          </p:cNvPr>
          <p:cNvSpPr txBox="1"/>
          <p:nvPr/>
        </p:nvSpPr>
        <p:spPr>
          <a:xfrm>
            <a:off x="113788" y="1304529"/>
            <a:ext cx="452788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dirty="0"/>
              <a:t>Establishes ownership of issue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dirty="0"/>
              <a:t>Can be used with Red or Yellow tape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dirty="0"/>
              <a:t>Can be disposed of after repair or cleanup is complete</a:t>
            </a: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68F56E7-FBEB-41D1-BC09-C9FEF45E9882}"/>
              </a:ext>
            </a:extLst>
          </p:cNvPr>
          <p:cNvSpPr txBox="1"/>
          <p:nvPr/>
        </p:nvSpPr>
        <p:spPr>
          <a:xfrm>
            <a:off x="113788" y="3453369"/>
            <a:ext cx="4604749" cy="2534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67" b="1" dirty="0"/>
              <a:t>Leak program process</a:t>
            </a:r>
          </a:p>
          <a:p>
            <a:pPr marL="457189" indent="-457189">
              <a:buFont typeface="+mj-lt"/>
              <a:buAutoNum type="arabicPeriod"/>
            </a:pPr>
            <a:r>
              <a:rPr lang="en-US" sz="1400" dirty="0"/>
              <a:t>ERC responds to and contains the leak. Signs are placed on barricade.</a:t>
            </a:r>
          </a:p>
          <a:p>
            <a:pPr marL="457189" indent="-457189">
              <a:buFont typeface="+mj-lt"/>
              <a:buAutoNum type="arabicPeriod"/>
            </a:pPr>
            <a:r>
              <a:rPr lang="en-US" sz="1400" dirty="0"/>
              <a:t>ERC assigns ownership of the leak to the system owner in the leak &amp; clog system</a:t>
            </a:r>
          </a:p>
          <a:p>
            <a:pPr marL="457189" indent="-457189">
              <a:buFont typeface="+mj-lt"/>
              <a:buAutoNum type="arabicPeriod"/>
            </a:pPr>
            <a:r>
              <a:rPr lang="en-US" sz="1400" dirty="0"/>
              <a:t>System owner puts eyes on the leak and signs that they have viewed the leak and own the barricade. They will also write the leak ID on the paper.</a:t>
            </a:r>
          </a:p>
          <a:p>
            <a:pPr marL="457189" indent="-457189">
              <a:buFont typeface="+mj-lt"/>
              <a:buAutoNum type="arabicPeriod"/>
            </a:pPr>
            <a:r>
              <a:rPr lang="en-US" sz="1400" dirty="0"/>
              <a:t>System/Tool owner will drive the repairs to completion.</a:t>
            </a:r>
            <a:endParaRPr lang="en-US" sz="2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701320C-F0FD-4478-9B12-4B66AE7BFEFF}"/>
              </a:ext>
            </a:extLst>
          </p:cNvPr>
          <p:cNvSpPr txBox="1"/>
          <p:nvPr/>
        </p:nvSpPr>
        <p:spPr>
          <a:xfrm>
            <a:off x="9399935" y="5853367"/>
            <a:ext cx="2070100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67" dirty="0">
                <a:hlinkClick r:id="rId2"/>
              </a:rPr>
              <a:t>LFABLEAKS/</a:t>
            </a:r>
            <a:endParaRPr lang="en-US" sz="1467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F2EA9D-06D3-4FF1-829E-8CBE8C753480}"/>
              </a:ext>
            </a:extLst>
          </p:cNvPr>
          <p:cNvSpPr txBox="1"/>
          <p:nvPr/>
        </p:nvSpPr>
        <p:spPr>
          <a:xfrm>
            <a:off x="5242167" y="5853367"/>
            <a:ext cx="6180667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67" dirty="0">
                <a:hlinkClick r:id="rId3"/>
              </a:rPr>
              <a:t>WWF Leak &amp; Clog Management Program</a:t>
            </a:r>
            <a:endParaRPr lang="en-US" sz="1467" b="1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6240D6D-9621-4D2C-8F17-C8ABCD72A3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6137" y="731721"/>
            <a:ext cx="6930329" cy="5115403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E457D2D6-F6EB-476C-85BD-DA3B7FD704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"/>
            <a:ext cx="11277600" cy="85164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101572" tIns="50784" rIns="101572" bIns="50784" numCol="1" anchor="ctr" anchorCtr="0" compatLnSpc="1">
            <a:prstTxWarp prst="textNoShape">
              <a:avLst/>
            </a:prstTxWarp>
          </a:bodyPr>
          <a:lstStyle/>
          <a:p>
            <a:r>
              <a:rPr lang="en-US" sz="3600" dirty="0"/>
              <a:t>Compromised System Signage - Marja</a:t>
            </a:r>
          </a:p>
        </p:txBody>
      </p:sp>
    </p:spTree>
    <p:extLst>
      <p:ext uri="{BB962C8B-B14F-4D97-AF65-F5344CB8AC3E}">
        <p14:creationId xmlns:p14="http://schemas.microsoft.com/office/powerpoint/2010/main" val="8166120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4">
            <a:extLst>
              <a:ext uri="{FF2B5EF4-FFF2-40B4-BE49-F238E27FC236}">
                <a16:creationId xmlns:a16="http://schemas.microsoft.com/office/drawing/2014/main" id="{BFD76B14-5A18-4786-BC4B-276998B92B0D}"/>
              </a:ext>
            </a:extLst>
          </p:cNvPr>
          <p:cNvSpPr txBox="1">
            <a:spLocks noChangeArrowheads="1"/>
          </p:cNvSpPr>
          <p:nvPr/>
        </p:nvSpPr>
        <p:spPr>
          <a:xfrm>
            <a:off x="8728447" y="5780204"/>
            <a:ext cx="2844800" cy="206376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454631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4631" algn="l" defTabSz="45463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09258" algn="l" defTabSz="45463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63889" algn="l" defTabSz="45463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18460" algn="l" defTabSz="45463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73008" algn="l" defTabSz="45463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27595" algn="l" defTabSz="45463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82188" algn="l" defTabSz="45463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36784" algn="l" defTabSz="45463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05129">
              <a:defRPr/>
            </a:pPr>
            <a:fld id="{3C7E7816-A48B-4805-9A47-CE865F4F101F}" type="slidenum">
              <a:rPr lang="en-US" sz="1000">
                <a:solidFill>
                  <a:srgbClr val="000000"/>
                </a:solidFill>
                <a:latin typeface="Arial"/>
              </a:rPr>
              <a:pPr defTabSz="505129">
                <a:defRPr/>
              </a:pPr>
              <a:t>5</a:t>
            </a:fld>
            <a:endParaRPr lang="en-US" sz="10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5E9038C9-72B4-492C-AD99-DCEADDCE09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033" y="129241"/>
            <a:ext cx="11277600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599" tIns="60781" rIns="121599" bIns="60781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167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667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667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667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667" b="1">
                <a:solidFill>
                  <a:schemeClr val="tx2"/>
                </a:solidFill>
                <a:latin typeface="Arial" charset="0"/>
              </a:defRPr>
            </a:lvl5pPr>
            <a:lvl6pPr marL="37998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667" b="1">
                <a:solidFill>
                  <a:srgbClr val="FF0000"/>
                </a:solidFill>
                <a:latin typeface="Arial" charset="0"/>
              </a:defRPr>
            </a:lvl6pPr>
            <a:lvl7pPr marL="75996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667" b="1">
                <a:solidFill>
                  <a:srgbClr val="FF0000"/>
                </a:solidFill>
                <a:latin typeface="Arial" charset="0"/>
              </a:defRPr>
            </a:lvl7pPr>
            <a:lvl8pPr marL="1139938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667" b="1">
                <a:solidFill>
                  <a:srgbClr val="FF0000"/>
                </a:solidFill>
                <a:latin typeface="Arial" charset="0"/>
              </a:defRPr>
            </a:lvl8pPr>
            <a:lvl9pPr marL="1519868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667" b="1">
                <a:solidFill>
                  <a:srgbClr val="FF0000"/>
                </a:solidFill>
                <a:latin typeface="Arial" charset="0"/>
              </a:defRPr>
            </a:lvl9pPr>
          </a:lstStyle>
          <a:p>
            <a:r>
              <a:rPr lang="en-US" sz="3733" dirty="0"/>
              <a:t>Hazardous Waste Disposal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A736B55-70C9-4836-8E2D-D4DA82896A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0643" y="980724"/>
            <a:ext cx="7195645" cy="5025472"/>
          </a:xfrm>
        </p:spPr>
        <p:txBody>
          <a:bodyPr/>
          <a:lstStyle/>
          <a:p>
            <a:pPr marL="0" indent="-7054">
              <a:spcAft>
                <a:spcPts val="800"/>
              </a:spcAft>
              <a:buNone/>
            </a:pPr>
            <a:r>
              <a:rPr lang="en-US" sz="2133" dirty="0"/>
              <a:t>LFAB uses designated bins to collect waste</a:t>
            </a:r>
          </a:p>
          <a:p>
            <a:pPr marL="834794" lvl="1" indent="-380990"/>
            <a:r>
              <a:rPr lang="en-US" sz="1867" dirty="0">
                <a:highlight>
                  <a:srgbClr val="FF0000"/>
                </a:highlight>
              </a:rPr>
              <a:t>Red</a:t>
            </a:r>
            <a:r>
              <a:rPr lang="en-US" sz="1867" dirty="0"/>
              <a:t> containers – Solvent </a:t>
            </a:r>
          </a:p>
          <a:p>
            <a:pPr marL="834794" lvl="1" indent="-380990"/>
            <a:r>
              <a:rPr lang="en-US" sz="1867" dirty="0">
                <a:highlight>
                  <a:srgbClr val="FFFF00"/>
                </a:highlight>
              </a:rPr>
              <a:t>Yellow</a:t>
            </a:r>
            <a:r>
              <a:rPr lang="en-US" sz="1867" dirty="0"/>
              <a:t> containers- Corrosive</a:t>
            </a:r>
          </a:p>
          <a:p>
            <a:pPr marL="834794" lvl="1" indent="-380990"/>
            <a:r>
              <a:rPr lang="en-US" sz="1867" dirty="0">
                <a:highlight>
                  <a:srgbClr val="FF0000"/>
                </a:highlight>
              </a:rPr>
              <a:t>Red</a:t>
            </a:r>
            <a:r>
              <a:rPr lang="en-US" sz="1867" dirty="0"/>
              <a:t> with </a:t>
            </a:r>
            <a:r>
              <a:rPr lang="en-US" sz="1867" dirty="0">
                <a:highlight>
                  <a:srgbClr val="FFFF00"/>
                </a:highlight>
              </a:rPr>
              <a:t>Yellow</a:t>
            </a:r>
            <a:r>
              <a:rPr lang="en-US" sz="1867" dirty="0"/>
              <a:t> - Arsenic</a:t>
            </a:r>
          </a:p>
          <a:p>
            <a:pPr marL="834794" lvl="1" indent="-380990"/>
            <a:r>
              <a:rPr lang="en-US" sz="1867" dirty="0">
                <a:highlight>
                  <a:srgbClr val="C0C0C0"/>
                </a:highlight>
              </a:rPr>
              <a:t>Gray</a:t>
            </a:r>
            <a:r>
              <a:rPr lang="en-US" sz="1867" dirty="0"/>
              <a:t> or </a:t>
            </a:r>
            <a:r>
              <a:rPr lang="en-US" sz="1867" dirty="0">
                <a:solidFill>
                  <a:schemeClr val="bg1"/>
                </a:solidFill>
                <a:highlight>
                  <a:srgbClr val="0000FF"/>
                </a:highlight>
              </a:rPr>
              <a:t>Blue</a:t>
            </a:r>
            <a:r>
              <a:rPr lang="en-US" sz="1867" dirty="0"/>
              <a:t> – Non-Contaminated Scrap Metal</a:t>
            </a:r>
          </a:p>
          <a:p>
            <a:pPr marL="834794" lvl="1" indent="-380990"/>
            <a:r>
              <a:rPr lang="en-US" sz="1867" dirty="0"/>
              <a:t>White Wood Hoppers-Scrap metal</a:t>
            </a:r>
          </a:p>
          <a:p>
            <a:pPr marL="834794" lvl="1" indent="-380990"/>
            <a:r>
              <a:rPr lang="en-US" sz="1867" dirty="0"/>
              <a:t>Stainless Bins - General Trash </a:t>
            </a:r>
          </a:p>
          <a:p>
            <a:pPr marL="453803" lvl="1" indent="0">
              <a:buNone/>
            </a:pPr>
            <a:endParaRPr lang="en-US" sz="1100" dirty="0"/>
          </a:p>
          <a:p>
            <a:pPr marL="0" indent="0">
              <a:buNone/>
            </a:pPr>
            <a:r>
              <a:rPr lang="en-US" sz="2133" dirty="0"/>
              <a:t>What would happen if I threw contaminated trash into the general trash?</a:t>
            </a:r>
          </a:p>
          <a:p>
            <a:pPr lvl="1"/>
            <a:r>
              <a:rPr lang="en-US" sz="1867" dirty="0"/>
              <a:t>Exposures to other team members </a:t>
            </a:r>
          </a:p>
          <a:p>
            <a:pPr lvl="1"/>
            <a:r>
              <a:rPr lang="en-US" sz="1867" dirty="0"/>
              <a:t>Reactions inside of container</a:t>
            </a:r>
          </a:p>
          <a:p>
            <a:pPr marL="763393" lvl="2" indent="0">
              <a:buNone/>
            </a:pPr>
            <a:endParaRPr lang="en-US" sz="1867" dirty="0"/>
          </a:p>
          <a:p>
            <a:pPr marL="0" indent="0">
              <a:buNone/>
            </a:pPr>
            <a:r>
              <a:rPr lang="en-US" sz="1867" dirty="0"/>
              <a:t>Proper waste disposal also helps TI to divert waste from the landfill, supporting our vision of a more sustainable future.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5B5727E-5B52-4E33-B485-E035D7E2892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6209" t="10359"/>
          <a:stretch/>
        </p:blipFill>
        <p:spPr>
          <a:xfrm>
            <a:off x="7557045" y="236623"/>
            <a:ext cx="1711735" cy="590072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E3FD15E-A31B-4E94-A43A-567898BC900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5811" t="1" r="95" b="34312"/>
          <a:stretch/>
        </p:blipFill>
        <p:spPr>
          <a:xfrm>
            <a:off x="9415038" y="519373"/>
            <a:ext cx="1871801" cy="5335219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27191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BAA67C-141D-49D7-869F-3CDB8043D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910002"/>
          </a:xfrm>
        </p:spPr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RADIO SYSTEM UPDATE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A2C306F-62A1-4D98-AD92-11DAEF0A5A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90" y="704676"/>
            <a:ext cx="11460174" cy="3212984"/>
          </a:xfrm>
          <a:ln w="28575">
            <a:solidFill>
              <a:srgbClr val="FF6600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E5F4AC3-BB82-4DC1-B70C-366CFA6862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90" y="3917660"/>
            <a:ext cx="11460174" cy="2726421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AD6AC10-324A-4638-9A77-0E4097F54E51}"/>
              </a:ext>
            </a:extLst>
          </p:cNvPr>
          <p:cNvSpPr txBox="1"/>
          <p:nvPr/>
        </p:nvSpPr>
        <p:spPr>
          <a:xfrm>
            <a:off x="4731391" y="5712903"/>
            <a:ext cx="3926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Level B operating using the old antenna repeaters, new equipment is on order.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D80D533-64AE-42AD-9B76-7C94B10EAC84}"/>
              </a:ext>
            </a:extLst>
          </p:cNvPr>
          <p:cNvSpPr txBox="1"/>
          <p:nvPr/>
        </p:nvSpPr>
        <p:spPr>
          <a:xfrm>
            <a:off x="4815281" y="3191822"/>
            <a:ext cx="4102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Level’s A, 1, and 2 all are on the new system and operating at 100%</a:t>
            </a:r>
          </a:p>
        </p:txBody>
      </p:sp>
    </p:spTree>
    <p:extLst>
      <p:ext uri="{BB962C8B-B14F-4D97-AF65-F5344CB8AC3E}">
        <p14:creationId xmlns:p14="http://schemas.microsoft.com/office/powerpoint/2010/main" val="41506389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テキスト プレースホルダー 1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ja-JP" dirty="0">
                <a:solidFill>
                  <a:schemeClr val="tx1"/>
                </a:solidFill>
              </a:rPr>
              <a:t>Pre-Task Warm</a:t>
            </a:r>
            <a:r>
              <a:rPr lang="en-US" altLang="ja-JP" dirty="0"/>
              <a:t>-U</a:t>
            </a:r>
            <a:r>
              <a:rPr kumimoji="1" lang="en-US" altLang="ja-JP" dirty="0">
                <a:solidFill>
                  <a:schemeClr val="tx1"/>
                </a:solidFill>
              </a:rPr>
              <a:t>p Exercises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5"/>
          </p:nvPr>
        </p:nvSpPr>
        <p:spPr>
          <a:xfrm>
            <a:off x="580158" y="4479641"/>
            <a:ext cx="5573712" cy="1566596"/>
          </a:xfrm>
        </p:spPr>
        <p:txBody>
          <a:bodyPr/>
          <a:lstStyle/>
          <a:p>
            <a:r>
              <a:rPr lang="en-US" altLang="ja-JP" dirty="0"/>
              <a:t>Version 1.1  (10/10/2024)</a:t>
            </a:r>
          </a:p>
          <a:p>
            <a:endParaRPr lang="en-US" altLang="ja-JP" dirty="0"/>
          </a:p>
          <a:p>
            <a:r>
              <a:rPr kumimoji="1" lang="en-US" altLang="ja-JP" dirty="0">
                <a:solidFill>
                  <a:schemeClr val="tx1"/>
                </a:solidFill>
              </a:rPr>
              <a:t>EHS Department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745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E4B89D6-16A9-DBCD-0EE9-0088F1F6BBC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5453" y="1031659"/>
            <a:ext cx="11123944" cy="5473708"/>
          </a:xfrm>
        </p:spPr>
        <p:txBody>
          <a:bodyPr/>
          <a:lstStyle/>
          <a:p>
            <a:r>
              <a:rPr lang="en-US" b="0" i="0" dirty="0">
                <a:solidFill>
                  <a:srgbClr val="2B2B2B"/>
                </a:solidFill>
                <a:effectLst/>
                <a:latin typeface="+mn-lt"/>
              </a:rPr>
              <a:t>Stretching </a:t>
            </a:r>
            <a:r>
              <a:rPr lang="en-US" dirty="0">
                <a:solidFill>
                  <a:srgbClr val="2B2B2B"/>
                </a:solidFill>
                <a:latin typeface="+mn-lt"/>
              </a:rPr>
              <a:t>vs. Warming Up</a:t>
            </a:r>
          </a:p>
          <a:p>
            <a:pPr lvl="1"/>
            <a:r>
              <a:rPr lang="en-US" b="0" i="0" dirty="0">
                <a:solidFill>
                  <a:srgbClr val="2B2B2B"/>
                </a:solidFill>
                <a:effectLst/>
                <a:latin typeface="+mn-lt"/>
              </a:rPr>
              <a:t>Goal of </a:t>
            </a:r>
            <a:r>
              <a:rPr lang="en-US" b="1" i="0" dirty="0">
                <a:solidFill>
                  <a:schemeClr val="accent2"/>
                </a:solidFill>
                <a:effectLst/>
                <a:latin typeface="+mn-lt"/>
              </a:rPr>
              <a:t>stretching</a:t>
            </a:r>
            <a:r>
              <a:rPr lang="en-US" b="0" i="0" dirty="0">
                <a:solidFill>
                  <a:srgbClr val="2B2B2B"/>
                </a:solidFill>
                <a:effectLst/>
                <a:latin typeface="+mn-lt"/>
              </a:rPr>
              <a:t> is to </a:t>
            </a:r>
            <a:r>
              <a:rPr lang="en-US" i="0" dirty="0">
                <a:solidFill>
                  <a:srgbClr val="2B2B2B"/>
                </a:solidFill>
                <a:effectLst/>
                <a:latin typeface="+mn-lt"/>
              </a:rPr>
              <a:t>increase muscle flexibility and maintain joint range of motion</a:t>
            </a:r>
          </a:p>
          <a:p>
            <a:pPr lvl="1"/>
            <a:r>
              <a:rPr lang="en-US" b="0" i="0" dirty="0">
                <a:solidFill>
                  <a:srgbClr val="2B2B2B"/>
                </a:solidFill>
                <a:effectLst/>
                <a:latin typeface="+mn-lt"/>
              </a:rPr>
              <a:t>The aim of a </a:t>
            </a:r>
            <a:r>
              <a:rPr lang="en-US" b="1" i="0" dirty="0">
                <a:solidFill>
                  <a:schemeClr val="accent2"/>
                </a:solidFill>
                <a:effectLst/>
                <a:latin typeface="+mn-lt"/>
              </a:rPr>
              <a:t>warming up</a:t>
            </a:r>
            <a:r>
              <a:rPr lang="en-US" dirty="0">
                <a:solidFill>
                  <a:schemeClr val="accent2"/>
                </a:solidFill>
                <a:latin typeface="+mn-lt"/>
              </a:rPr>
              <a:t> </a:t>
            </a:r>
            <a:r>
              <a:rPr lang="en-US" dirty="0">
                <a:solidFill>
                  <a:srgbClr val="2B2B2B"/>
                </a:solidFill>
                <a:latin typeface="+mn-lt"/>
              </a:rPr>
              <a:t>is to increase </a:t>
            </a:r>
            <a:r>
              <a:rPr lang="en-US" i="0" dirty="0">
                <a:solidFill>
                  <a:srgbClr val="2B2B2B"/>
                </a:solidFill>
                <a:effectLst/>
                <a:latin typeface="+mn-lt"/>
              </a:rPr>
              <a:t>heart rate, blood flow, and body temperature; preparing the body for physical activity</a:t>
            </a:r>
          </a:p>
          <a:p>
            <a:pPr lvl="1"/>
            <a:r>
              <a:rPr lang="en-US" u="sng" dirty="0">
                <a:solidFill>
                  <a:srgbClr val="2B2B2B"/>
                </a:solidFill>
                <a:latin typeface="+mn-lt"/>
              </a:rPr>
              <a:t>Key difference</a:t>
            </a:r>
            <a:r>
              <a:rPr lang="en-US" dirty="0">
                <a:solidFill>
                  <a:srgbClr val="2B2B2B"/>
                </a:solidFill>
                <a:latin typeface="+mn-lt"/>
              </a:rPr>
              <a:t>: W</a:t>
            </a:r>
            <a:r>
              <a:rPr lang="en-US" dirty="0">
                <a:latin typeface="+mn-lt"/>
                <a:ea typeface="メイリオ"/>
              </a:rPr>
              <a:t>arm-ups emphasize </a:t>
            </a:r>
            <a:r>
              <a:rPr lang="en-US" u="sng" dirty="0">
                <a:latin typeface="+mn-lt"/>
                <a:ea typeface="メイリオ"/>
              </a:rPr>
              <a:t>dynamic movements </a:t>
            </a:r>
            <a:r>
              <a:rPr lang="en-US" dirty="0">
                <a:latin typeface="+mn-lt"/>
                <a:ea typeface="メイリオ"/>
              </a:rPr>
              <a:t>over static stretches </a:t>
            </a:r>
          </a:p>
          <a:p>
            <a:r>
              <a:rPr lang="en-US" dirty="0">
                <a:latin typeface="+mn-lt"/>
                <a:ea typeface="メイリオ"/>
              </a:rPr>
              <a:t>Warming up is an important activity to incorporate </a:t>
            </a:r>
            <a:r>
              <a:rPr lang="en-US" u="sng" dirty="0">
                <a:latin typeface="+mn-lt"/>
                <a:ea typeface="メイリオ"/>
              </a:rPr>
              <a:t>before</a:t>
            </a:r>
            <a:r>
              <a:rPr lang="en-US" dirty="0">
                <a:latin typeface="+mn-lt"/>
                <a:ea typeface="メイリオ"/>
              </a:rPr>
              <a:t> starting any physical work activity to help mitigate the potential for injuries</a:t>
            </a:r>
          </a:p>
          <a:p>
            <a:pPr lvl="1"/>
            <a:r>
              <a:rPr lang="en-US" dirty="0">
                <a:latin typeface="+mn-lt"/>
                <a:ea typeface="メイリオ"/>
              </a:rPr>
              <a:t> Think of a baseball player warming up in the on-deck circle before batting.</a:t>
            </a:r>
          </a:p>
          <a:p>
            <a:r>
              <a:rPr lang="en-US" dirty="0"/>
              <a:t>Warm up exercises should feel comfortable and should not be painful</a:t>
            </a:r>
          </a:p>
          <a:p>
            <a:pPr lvl="1"/>
            <a:r>
              <a:rPr lang="en-US" dirty="0"/>
              <a:t>Match the exercise(s) to the task or tasks that you will be performing. </a:t>
            </a:r>
          </a:p>
          <a:p>
            <a:pPr lvl="1"/>
            <a:r>
              <a:rPr lang="en-US" dirty="0"/>
              <a:t>Also take into consideration the layout, space limitations of the work area when performing these exercises.</a:t>
            </a:r>
          </a:p>
          <a:p>
            <a:endParaRPr lang="en-US" sz="18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CF7007-120F-DAD4-7F5B-60D239FBBCD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5453" y="352633"/>
            <a:ext cx="10915650" cy="530368"/>
          </a:xfrm>
        </p:spPr>
        <p:txBody>
          <a:bodyPr/>
          <a:lstStyle/>
          <a:p>
            <a:r>
              <a:rPr lang="en-US" dirty="0"/>
              <a:t>Why Warm Up?</a:t>
            </a:r>
          </a:p>
        </p:txBody>
      </p:sp>
    </p:spTree>
    <p:extLst>
      <p:ext uri="{BB962C8B-B14F-4D97-AF65-F5344CB8AC3E}">
        <p14:creationId xmlns:p14="http://schemas.microsoft.com/office/powerpoint/2010/main" val="278906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B3DBFF2-E0CD-4BB9-8445-E4CCD79996E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5454" y="1201558"/>
            <a:ext cx="10905835" cy="4794682"/>
          </a:xfrm>
        </p:spPr>
        <p:txBody>
          <a:bodyPr/>
          <a:lstStyle/>
          <a:p>
            <a:r>
              <a:rPr lang="en-US" dirty="0"/>
              <a:t>Exercises are available on the Safety Pro app.</a:t>
            </a:r>
          </a:p>
          <a:p>
            <a:pPr lvl="1"/>
            <a:r>
              <a:rPr lang="en-US" dirty="0"/>
              <a:t>Warmups should be task dependent so not every movement shown in the presentation needs to be done before beginning the work task.  </a:t>
            </a:r>
          </a:p>
          <a:p>
            <a:pPr lvl="1"/>
            <a:r>
              <a:rPr lang="en-US" dirty="0"/>
              <a:t>Incorporate other warm-up exercises as you see fit.</a:t>
            </a:r>
          </a:p>
          <a:p>
            <a:r>
              <a:rPr lang="en-US" dirty="0"/>
              <a:t>Pre-task warm up performed </a:t>
            </a:r>
            <a:r>
              <a:rPr lang="en-US" dirty="0">
                <a:solidFill>
                  <a:schemeClr val="accent6"/>
                </a:solidFill>
              </a:rPr>
              <a:t>before beginning </a:t>
            </a:r>
            <a:r>
              <a:rPr lang="en-US" dirty="0"/>
              <a:t>any physical work task or activity.</a:t>
            </a:r>
          </a:p>
          <a:p>
            <a:r>
              <a:rPr lang="en-US" dirty="0"/>
              <a:t>The PPAC has been updated to reflect this requirement</a:t>
            </a:r>
          </a:p>
          <a:p>
            <a:endParaRPr lang="en-US" dirty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800" dirty="0"/>
          </a:p>
          <a:p>
            <a:pPr marL="0" indent="0">
              <a:buNone/>
            </a:pPr>
            <a:r>
              <a:rPr lang="en-US" dirty="0"/>
              <a:t> 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C02E55-8B70-632E-C8F4-B0408796C3E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Warm-Up Exercises Information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D9D03DB-EB13-957A-E305-DA9C750C4E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8516" y="4194314"/>
            <a:ext cx="6212897" cy="1801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105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FinalPowerpoint">
  <a:themeElements>
    <a:clrScheme name="Custom 1">
      <a:dk1>
        <a:srgbClr val="000000"/>
      </a:dk1>
      <a:lt1>
        <a:srgbClr val="FFFFFF"/>
      </a:lt1>
      <a:dk2>
        <a:srgbClr val="DE0000"/>
      </a:dk2>
      <a:lt2>
        <a:srgbClr val="808080"/>
      </a:lt2>
      <a:accent1>
        <a:srgbClr val="DE0000"/>
      </a:accent1>
      <a:accent2>
        <a:srgbClr val="A4A4A4"/>
      </a:accent2>
      <a:accent3>
        <a:srgbClr val="117788"/>
      </a:accent3>
      <a:accent4>
        <a:srgbClr val="404040"/>
      </a:accent4>
      <a:accent5>
        <a:srgbClr val="4ABED4"/>
      </a:accent5>
      <a:accent6>
        <a:srgbClr val="7F7F7F"/>
      </a:accent6>
      <a:hlink>
        <a:srgbClr val="DE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1" id="{9DF62EEC-EEC7-485D-830E-D34B5904CB1B}" vid="{7D2FD990-5DD0-4789-B698-A330240218A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BDA5A9D3B59104196C7740BCBDC3A6A" ma:contentTypeVersion="0" ma:contentTypeDescription="Create a new document." ma:contentTypeScope="" ma:versionID="321801d92455523d5bcec9d4243582f0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6834f8c0c0eabdc6c42b2f987c760c09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E3AAC30-AB5F-4FFE-8DEB-190AB7B40C2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CF3F102D-15A9-48F5-B620-0E71D2F1B4C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8023D02-F308-45F1-9344-00EB48DD3B96}">
  <ds:schemaRefs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purl.org/dc/dcmitype/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31690</TotalTime>
  <Words>766</Words>
  <Application>Microsoft Office PowerPoint</Application>
  <PresentationFormat>Widescreen</PresentationFormat>
  <Paragraphs>121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メイリオ</vt:lpstr>
      <vt:lpstr>ＭＳ Ｐゴシック</vt:lpstr>
      <vt:lpstr>Arial</vt:lpstr>
      <vt:lpstr>Calibri</vt:lpstr>
      <vt:lpstr>Wingdings</vt:lpstr>
      <vt:lpstr>FinalPowerpoint</vt:lpstr>
      <vt:lpstr>LFAB Vendor Safety Meeting</vt:lpstr>
      <vt:lpstr>LFAB Injury Metrics WW03 - Tori</vt:lpstr>
      <vt:lpstr>PPE – When and Where to Wear It -Tori</vt:lpstr>
      <vt:lpstr>Compromised System Signage - Marja</vt:lpstr>
      <vt:lpstr>PowerPoint Presentation</vt:lpstr>
      <vt:lpstr>RADIO SYSTEM UPDATE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Event Sharing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Barricading and Mylar Lay Down</dc:title>
  <dc:creator>Parkinson, Tori</dc:creator>
  <cp:lastModifiedBy>Towne, Marja</cp:lastModifiedBy>
  <cp:revision>108</cp:revision>
  <dcterms:created xsi:type="dcterms:W3CDTF">2024-12-04T22:17:34Z</dcterms:created>
  <dcterms:modified xsi:type="dcterms:W3CDTF">2025-01-29T17:55:33Z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0x0101008BDA5A9D3B59104196C7740BCBDC3A6A</vt:lpwstr>
  </property>
  <property fmtid="{D5CDD505-2E9C-101B-9397-08002B2CF9AE}" pid="3" name="_dlc_DocIdItemGuid">
    <vt:lpwstr>f963cf97-704b-4cb5-9b0a-f9b4333a4cc4</vt:lpwstr>
  </property>
</Properties>
</file>