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0" r:id="rId5"/>
  </p:sldMasterIdLst>
  <p:sldIdLst>
    <p:sldId id="272" r:id="rId6"/>
    <p:sldId id="277" r:id="rId7"/>
    <p:sldId id="2147474380" r:id="rId8"/>
    <p:sldId id="2147474379" r:id="rId9"/>
    <p:sldId id="257" r:id="rId10"/>
    <p:sldId id="2147474381" r:id="rId11"/>
    <p:sldId id="2147474382" r:id="rId12"/>
    <p:sldId id="2147474383" r:id="rId13"/>
    <p:sldId id="2147474013" r:id="rId14"/>
    <p:sldId id="2147474014" r:id="rId15"/>
    <p:sldId id="2147474015" r:id="rId16"/>
    <p:sldId id="214747403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6274421" y="637354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4106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16D54-BCC4-C478-7FD5-7DE94FEAD8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081946-F7C2-6112-6E74-E38B51D09C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8295A-C25B-6113-C9AE-D547E8F2E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CA533B-02D1-9DE3-61AB-35752AA4E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35E2A0-5EE9-1D56-0431-CB3239A00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929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0815E-377A-8087-DED4-FDF2BCDED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1E750-2E9E-2709-5F44-16D5F882D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F878FF-77EC-EA08-1877-A3A8C10F8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26568-A130-C7EF-6A80-F83448947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A7E486-F40F-8973-BCFC-763D0CF7A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622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D0BA9-711C-EB59-CFDF-7B51B2D5E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24C16-DC2D-DC7B-F85F-108CB0D72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0ED76-C2D1-69C5-449D-4AC62FF77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BAA05-B336-D2E6-6C40-C23F11E51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01D6CA-FF0E-5F11-5063-7F511EE63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792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7BA0D-54CF-1CDA-494B-2C9B4897A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9BB03-C6AF-124F-1C05-54ECC638A5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30D3A-8667-64AB-784C-36D11A63B5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456D62-B3F7-9E5F-7BB8-61709FD62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904785-E9E9-71FB-E7E1-C6854606A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1F45F7-9C51-E027-CA2F-59604E754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33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99D8C-BD14-7706-CB10-3C544F496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644CD-14BE-1CBC-38CF-DA73C64E88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77482F-3CDA-8FEE-1F02-7F5930821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E37442-037A-8DC5-E759-C49B5E091C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BB81E3-32EB-9D6F-CDA7-88D636FF4F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04FEDF-E226-C6B3-92EA-6F074156D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B2274F-E562-5B2B-9E50-F12E9EA21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702236-1035-CFFE-D5C4-603DA8AE7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696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6D64E-9EF4-8DBC-A3FB-4B4C483BC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628E4-6096-F809-DF9D-A6A92EC34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C611FE-315C-E9C0-516C-1132C913F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731268-DF2C-2793-FAAC-248FB60FB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444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4EEE38-62E8-2A31-0970-9A561EE34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F7C9B-0A85-7400-B1DA-579A1E12B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133A8B-1B90-3244-D804-2E93B5FE6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773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FA384-B1DC-754F-84EB-B06754EC4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924C9-9C08-8F7A-19E3-7FEE64BDEE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DE04EA-1FD6-8138-6C40-256BADBDE8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7E1FF9-8DD0-DF11-1358-42A9D2332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72B083-D62A-AE99-EDB4-3C3192BF1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6F2790-B25E-0759-C8D9-78185A5BB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11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A0B6-9CBF-EAAE-94BA-885AAD7F4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F3C66A-AFDA-2758-A13D-37BB9DC3CD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C542BA-50B0-3265-B03F-D54B8F9FB4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8868C6-CFB6-8A43-85DB-FE5F80E7C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A8379C-5CEE-BD17-C79F-B6DDCA8C2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C78E67-9A09-0A01-1F09-88E2B87C1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8204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0E107-A2A0-B985-3847-255FCA133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2DED25-8D47-4144-6225-B77CE498AF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7E795F-A61D-24B9-1807-E9CAB1780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CBAF0-0A44-E355-0A88-18AE70469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2CA9E3-D719-9C9B-5CC7-E65FA1643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92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407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252880-F4E5-416B-1049-621EA6809A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41F9B6-3ACC-BE70-BE37-B1D9A001D4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2C603-5D6A-E6A3-8FFD-4C20E4488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E0ECD7-69A1-3BC8-2D7E-35DC8CE05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7C109-6A1D-C67F-CE72-85BE20B7D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32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815B5F2-A5A7-1E49-BC30-BA3F759961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7158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5" descr="A picture containing drawing, cup&#10;&#10;Description automatically generated">
            <a:extLst>
              <a:ext uri="{FF2B5EF4-FFF2-40B4-BE49-F238E27FC236}">
                <a16:creationId xmlns:a16="http://schemas.microsoft.com/office/drawing/2014/main" id="{7CC34E39-7310-7442-846F-66689DD005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158" y="6376901"/>
            <a:ext cx="2084796" cy="25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5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5" y="1048477"/>
            <a:ext cx="11290300" cy="4945932"/>
          </a:xfrm>
        </p:spPr>
        <p:txBody>
          <a:bodyPr/>
          <a:lstStyle>
            <a:lvl1pPr>
              <a:spcBef>
                <a:spcPts val="889"/>
              </a:spcBef>
              <a:defRPr/>
            </a:lvl1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5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60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4501" y="1185864"/>
            <a:ext cx="5543551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1251" y="1185864"/>
            <a:ext cx="5543549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9949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6"/>
            <a:ext cx="5389033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184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418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1"/>
            <a:ext cx="4011084" cy="1162051"/>
          </a:xfrm>
        </p:spPr>
        <p:txBody>
          <a:bodyPr anchor="b"/>
          <a:lstStyle>
            <a:lvl1pPr algn="l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4"/>
          </a:xfrm>
        </p:spPr>
        <p:txBody>
          <a:bodyPr/>
          <a:lstStyle>
            <a:lvl1pPr marL="0" indent="0">
              <a:buNone/>
              <a:defRPr sz="2267"/>
            </a:lvl1pPr>
            <a:lvl2pPr marL="507847" indent="0">
              <a:buNone/>
              <a:defRPr sz="1333"/>
            </a:lvl2pPr>
            <a:lvl3pPr marL="1015695" indent="0">
              <a:buNone/>
              <a:defRPr sz="1067"/>
            </a:lvl3pPr>
            <a:lvl4pPr marL="1523539" indent="0">
              <a:buNone/>
              <a:defRPr sz="933"/>
            </a:lvl4pPr>
            <a:lvl5pPr marL="2031380" indent="0">
              <a:buNone/>
              <a:defRPr sz="933"/>
            </a:lvl5pPr>
            <a:lvl6pPr marL="2539226" indent="0">
              <a:buNone/>
              <a:defRPr sz="933"/>
            </a:lvl6pPr>
            <a:lvl7pPr marL="3047073" indent="0">
              <a:buNone/>
              <a:defRPr sz="933"/>
            </a:lvl7pPr>
            <a:lvl8pPr marL="3554915" indent="0">
              <a:buNone/>
              <a:defRPr sz="933"/>
            </a:lvl8pPr>
            <a:lvl9pPr marL="4062760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660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9033" y="142885"/>
            <a:ext cx="112776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4505" y="1058866"/>
            <a:ext cx="11290300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90004" y="5923723"/>
            <a:ext cx="2844800" cy="20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r">
              <a:defRPr sz="933"/>
            </a:lvl1pPr>
          </a:lstStyle>
          <a:p>
            <a:pPr>
              <a:defRPr/>
            </a:pPr>
            <a:fld id="{B6C70261-DCF8-4A97-9502-E8EEF2364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2663C74-62AB-B64B-BCBB-0866ABE6E2D3}"/>
              </a:ext>
            </a:extLst>
          </p:cNvPr>
          <p:cNvCxnSpPr>
            <a:cxnSpLocks/>
          </p:cNvCxnSpPr>
          <p:nvPr userDrawn="1"/>
        </p:nvCxnSpPr>
        <p:spPr>
          <a:xfrm>
            <a:off x="0" y="6209263"/>
            <a:ext cx="119051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31">
            <a:extLst>
              <a:ext uri="{FF2B5EF4-FFF2-40B4-BE49-F238E27FC236}">
                <a16:creationId xmlns:a16="http://schemas.microsoft.com/office/drawing/2014/main" id="{BBEA79FD-0CFB-464E-959F-0C18C60480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5351" y="6209263"/>
            <a:ext cx="7742123" cy="2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1572" tIns="50784" rIns="101572" bIns="50784">
            <a:spAutoFit/>
          </a:bodyPr>
          <a:lstStyle/>
          <a:p>
            <a:pPr marL="0" marR="0" indent="0" algn="l" defTabSz="101569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33" dirty="0"/>
              <a:t>TI Information – Selective Disclosure			       </a:t>
            </a:r>
            <a:r>
              <a:rPr lang="en-US" sz="933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Internal only – Do not share externally</a:t>
            </a:r>
            <a:endParaRPr lang="en-US" sz="933" dirty="0"/>
          </a:p>
        </p:txBody>
      </p:sp>
    </p:spTree>
    <p:extLst>
      <p:ext uri="{BB962C8B-B14F-4D97-AF65-F5344CB8AC3E}">
        <p14:creationId xmlns:p14="http://schemas.microsoft.com/office/powerpoint/2010/main" val="270052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507847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6pPr>
      <a:lvl7pPr marL="1015695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7pPr>
      <a:lvl8pPr marL="1523539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8pPr>
      <a:lvl9pPr marL="203138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9pPr>
    </p:titleStyle>
    <p:bodyStyle>
      <a:lvl1pPr marL="252159" indent="-252159" algn="l" rtl="0" eaLnBrk="1" fontAlgn="base" hangingPunct="1">
        <a:spcBef>
          <a:spcPts val="889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8335" indent="-259215" algn="l" rtl="0" eaLnBrk="1" fontAlgn="base" hangingPunct="1">
        <a:spcBef>
          <a:spcPct val="20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2pPr>
      <a:lvl3pPr marL="948683" indent="-183393" algn="l" rtl="0" eaLnBrk="1" fontAlgn="base" hangingPunct="1">
        <a:spcBef>
          <a:spcPct val="15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</a:defRPr>
      </a:lvl3pPr>
      <a:lvl4pPr marL="1334857" indent="-259215" algn="l" rtl="0" eaLnBrk="1" fontAlgn="base" hangingPunct="1">
        <a:spcBef>
          <a:spcPct val="5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4pPr>
      <a:lvl5pPr marL="1654020" indent="-192213" algn="l" rtl="0" eaLnBrk="1" fontAlgn="base" hangingPunct="1">
        <a:spcBef>
          <a:spcPct val="0"/>
        </a:spcBef>
        <a:spcAft>
          <a:spcPct val="0"/>
        </a:spcAft>
        <a:buChar char="»"/>
        <a:defRPr sz="2133">
          <a:solidFill>
            <a:schemeClr val="tx1"/>
          </a:solidFill>
          <a:latin typeface="+mn-lt"/>
        </a:defRPr>
      </a:lvl5pPr>
      <a:lvl6pPr marL="216186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6pPr>
      <a:lvl7pPr marL="2669715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7pPr>
      <a:lvl8pPr marL="3177561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8pPr>
      <a:lvl9pPr marL="368540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847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69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539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38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226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073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491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276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6D20D9-5C89-8B60-B795-54ABAA7B0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4204C-676F-6EDA-B6FD-E4A0BE0C8E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1300E-0466-2568-1519-1885C1E460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6A2A0A-5F3C-4D15-AE5D-FD519DDEC6D7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72476-D062-7E0B-AB68-0AC29BBC3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EB1C47-34F1-3A2C-D59F-273B2B597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6235F3-FD77-4CA5-849B-B89A4128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41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pl.ext.ti.com/esh/esh.htm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A065-9139-244A-86CE-7E7BF673FC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LFAB Vendor/Supplier Safety Meeting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82DED-767D-4547-AF13-5AC0A5F27D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01/14/2025</a:t>
            </a:r>
          </a:p>
          <a:p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BF4BDD6C-DF5D-6045-B8B0-A93D8BE4129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90000" y="5930956"/>
            <a:ext cx="2844800" cy="206376"/>
          </a:xfrm>
        </p:spPr>
        <p:txBody>
          <a:bodyPr/>
          <a:lstStyle/>
          <a:p>
            <a:fld id="{07B5736C-021E-4EDA-A2F9-FF199D20DBA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76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5F874-3A4D-4062-86B4-6DD00FC30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B43EA-B970-4B75-B95B-C4F64EE5E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0A5AEE-5D82-4A1C-9B55-BD8C8882FC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3E0B67-DF53-4192-A8DA-919889BBF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" y="0"/>
            <a:ext cx="12190196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3A5F42-7805-4933-A2F6-8544BE3458D0}"/>
              </a:ext>
            </a:extLst>
          </p:cNvPr>
          <p:cNvSpPr txBox="1"/>
          <p:nvPr/>
        </p:nvSpPr>
        <p:spPr>
          <a:xfrm>
            <a:off x="11511721" y="5671932"/>
            <a:ext cx="22308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993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4B1B3-8D38-493B-963A-CA66060D8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7E9B9A-492A-4A7E-B0A6-C093FD095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6C101A-7E94-4279-AE5B-4DC3AB382E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BCEF2A-C4ED-455E-9993-5B8A7AE0C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4" y="0"/>
            <a:ext cx="1216141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CEFAEE-D0D7-482D-B892-305558D2B5CC}"/>
              </a:ext>
            </a:extLst>
          </p:cNvPr>
          <p:cNvSpPr txBox="1"/>
          <p:nvPr/>
        </p:nvSpPr>
        <p:spPr>
          <a:xfrm>
            <a:off x="11511721" y="5671932"/>
            <a:ext cx="22308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9319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96D4E-8639-4BA6-9DD4-17D89793C1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9B1843-8FEE-4D79-A54C-6BC0E0C05F3B}"/>
              </a:ext>
            </a:extLst>
          </p:cNvPr>
          <p:cNvSpPr txBox="1"/>
          <p:nvPr/>
        </p:nvSpPr>
        <p:spPr>
          <a:xfrm>
            <a:off x="4652559" y="3046278"/>
            <a:ext cx="2886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</a:rPr>
              <a:t>Q &amp; A </a:t>
            </a:r>
          </a:p>
        </p:txBody>
      </p:sp>
    </p:spTree>
    <p:extLst>
      <p:ext uri="{BB962C8B-B14F-4D97-AF65-F5344CB8AC3E}">
        <p14:creationId xmlns:p14="http://schemas.microsoft.com/office/powerpoint/2010/main" val="115431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74860-3E3B-41C7-A280-E084517F27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1277600" cy="85164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1572" tIns="50784" rIns="101572" bIns="50784" numCol="1" anchor="ctr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LFAB Injury Metrics WW01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FE25C-6047-477E-821B-3F35264BDD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BB54207-B8A5-43C4-8026-5A520CDC7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056" y="715116"/>
            <a:ext cx="7490990" cy="27396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ED276D-47AA-48F6-B7AC-A29C7D044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100" y="3425876"/>
            <a:ext cx="7433945" cy="271700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7080C3B-F411-4C5B-84A2-14EEF0815033}"/>
              </a:ext>
            </a:extLst>
          </p:cNvPr>
          <p:cNvSpPr txBox="1"/>
          <p:nvPr/>
        </p:nvSpPr>
        <p:spPr>
          <a:xfrm flipH="1">
            <a:off x="3449817" y="1105098"/>
            <a:ext cx="179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</a:rPr>
              <a:t>Entire Site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773003-61AA-425C-9D10-648F0B300DE5}"/>
              </a:ext>
            </a:extLst>
          </p:cNvPr>
          <p:cNvSpPr txBox="1"/>
          <p:nvPr/>
        </p:nvSpPr>
        <p:spPr>
          <a:xfrm>
            <a:off x="3371577" y="3708203"/>
            <a:ext cx="3249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7030A0"/>
                </a:solidFill>
              </a:defRPr>
            </a:lvl1pPr>
          </a:lstStyle>
          <a:p>
            <a:r>
              <a:rPr lang="en-US" dirty="0"/>
              <a:t>Contract Employees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71E9A8D-978B-4888-A86A-7EE36DC9D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7250" y="2325314"/>
            <a:ext cx="2553188" cy="198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376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74860-3E3B-41C7-A280-E084517F27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1277600" cy="85164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1572" tIns="50784" rIns="101572" bIns="50784" numCol="1" anchor="ctr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LFAB Injury Metrics WW01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FE25C-6047-477E-821B-3F35264BDD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2D7CCB-F098-419F-A9E4-FAB9889680E4}"/>
              </a:ext>
            </a:extLst>
          </p:cNvPr>
          <p:cNvSpPr txBox="1"/>
          <p:nvPr/>
        </p:nvSpPr>
        <p:spPr>
          <a:xfrm>
            <a:off x="386564" y="1092142"/>
            <a:ext cx="1103721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Recent Events:</a:t>
            </a:r>
          </a:p>
          <a:p>
            <a:pPr lvl="1"/>
            <a:r>
              <a:rPr lang="en-US" dirty="0"/>
              <a:t>AI was doing work that required he stand on a step stool. AI mis-stepped and fell from stool, injuring his leg. AI did not report the event to TI after occurrence. AI reported event to his supervisor the next day when pain persisted.  </a:t>
            </a:r>
          </a:p>
          <a:p>
            <a:pPr lvl="2"/>
            <a:r>
              <a:rPr lang="en-US" b="1" dirty="0">
                <a:solidFill>
                  <a:srgbClr val="FF0000"/>
                </a:solidFill>
              </a:rPr>
              <a:t>WHY it is important to report to TI when event occurs:</a:t>
            </a:r>
          </a:p>
          <a:p>
            <a:pPr lvl="3"/>
            <a:r>
              <a:rPr lang="en-US" dirty="0"/>
              <a:t>TI will ensure: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That the AI receives appropriate first response medical care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That any external contributing factors are contained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Proper collaboration and follow-up with AI employer </a:t>
            </a:r>
          </a:p>
          <a:p>
            <a:pPr lvl="1"/>
            <a:endParaRPr lang="en-US" sz="1600" dirty="0"/>
          </a:p>
          <a:p>
            <a:pPr lvl="1"/>
            <a:r>
              <a:rPr lang="en-US" dirty="0"/>
              <a:t>AI was moving a rough pump. When he picked it up, he felt a pop and pain in his arm. </a:t>
            </a:r>
          </a:p>
          <a:p>
            <a:pPr lvl="2"/>
            <a:r>
              <a:rPr lang="en-US" sz="1600" dirty="0">
                <a:solidFill>
                  <a:srgbClr val="FF0000"/>
                </a:solidFill>
              </a:rPr>
              <a:t>2 person lift or use mechanical advantage (like a pump lift) for lifting object heavier the 40 </a:t>
            </a:r>
            <a:r>
              <a:rPr lang="en-US" sz="1600" dirty="0" err="1">
                <a:solidFill>
                  <a:srgbClr val="FF0000"/>
                </a:solidFill>
              </a:rPr>
              <a:t>lbs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endParaRPr lang="en-US" sz="1600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AI was tightening a fitting with a pipe wrench when AI felt a pop and some tingling. AI was using the proper tools, proper technique and had done stretch that AM. </a:t>
            </a:r>
          </a:p>
        </p:txBody>
      </p:sp>
    </p:spTree>
    <p:extLst>
      <p:ext uri="{BB962C8B-B14F-4D97-AF65-F5344CB8AC3E}">
        <p14:creationId xmlns:p14="http://schemas.microsoft.com/office/powerpoint/2010/main" val="3141679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84EF2-0C5B-4810-B3A1-BAAAEFF3E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Leaks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09C85A-8606-4E84-911B-E3723E67DA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52F08-588C-488E-A5AB-DF69250DE862}" type="slidenum">
              <a:rPr kumimoji="0" lang="en-US" sz="933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93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C706CE-9EEA-43A6-B8F7-12684554A505}"/>
              </a:ext>
            </a:extLst>
          </p:cNvPr>
          <p:cNvSpPr txBox="1"/>
          <p:nvPr/>
        </p:nvSpPr>
        <p:spPr>
          <a:xfrm>
            <a:off x="5486400" y="2550161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8FC9F0-FF44-4634-A3EB-EB6CB369AC2F}"/>
              </a:ext>
            </a:extLst>
          </p:cNvPr>
          <p:cNvSpPr txBox="1"/>
          <p:nvPr/>
        </p:nvSpPr>
        <p:spPr>
          <a:xfrm>
            <a:off x="154516" y="3917438"/>
            <a:ext cx="11882967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Status</a:t>
            </a: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7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7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C3CEC1-7F3F-4550-B297-726BB4DCB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16" y="727901"/>
            <a:ext cx="11882967" cy="505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504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9BA94-4DF7-8404-C169-6F1A5EF95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tags on a metal rack&#10;&#10;Description automatically generated">
            <a:extLst>
              <a:ext uri="{FF2B5EF4-FFF2-40B4-BE49-F238E27FC236}">
                <a16:creationId xmlns:a16="http://schemas.microsoft.com/office/drawing/2014/main" id="{6231377F-206F-26AD-9AE3-65351F99F3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DAA8A58-8834-7030-F150-C7390B0D9A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3387"/>
            <a:ext cx="12192000" cy="6331226"/>
          </a:xfrm>
          <a:prstGeom prst="rect">
            <a:avLst/>
          </a:prstGeom>
          <a:effectLst>
            <a:softEdge rad="2032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B0CFE49-2893-4656-AD54-CE0B8598468D}"/>
              </a:ext>
            </a:extLst>
          </p:cNvPr>
          <p:cNvSpPr txBox="1"/>
          <p:nvPr/>
        </p:nvSpPr>
        <p:spPr>
          <a:xfrm>
            <a:off x="4021584" y="0"/>
            <a:ext cx="396979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LOTO Review </a:t>
            </a:r>
          </a:p>
          <a:p>
            <a:pPr algn="ctr"/>
            <a:r>
              <a:rPr lang="en-US" dirty="0"/>
              <a:t>(Provided by Andrew Huddleston of DSI)</a:t>
            </a:r>
          </a:p>
        </p:txBody>
      </p:sp>
    </p:spTree>
    <p:extLst>
      <p:ext uri="{BB962C8B-B14F-4D97-AF65-F5344CB8AC3E}">
        <p14:creationId xmlns:p14="http://schemas.microsoft.com/office/powerpoint/2010/main" val="470239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B2D07-0629-44A1-9804-F899E8CA1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Site Reminder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F0DFE-0CFB-4788-B876-A3E9B97E1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Website Reminder:  </a:t>
            </a:r>
            <a:r>
              <a:rPr lang="en-US" sz="3200" dirty="0">
                <a:hlinkClick r:id="rId2"/>
              </a:rPr>
              <a:t>https://wpl.ext.ti.com/esh/esh.htm</a:t>
            </a:r>
            <a:endParaRPr lang="en-US" sz="3200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11245E-3408-4D9C-94BA-6E8C0C10F9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DFAE6F-F741-4393-8E5C-3E29604442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025"/>
          <a:stretch/>
        </p:blipFill>
        <p:spPr>
          <a:xfrm>
            <a:off x="309033" y="1986718"/>
            <a:ext cx="11260121" cy="389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43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42C8D-4573-4FAB-A636-05A3B61E9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Known Method (BKM) Presentation Reminder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D1C75-B408-4BC2-BEEF-A93EC097B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Content: Best Known Method (BKM) or lessons learned, regulatory news, etc.</a:t>
            </a:r>
          </a:p>
          <a:p>
            <a:pPr lvl="1"/>
            <a:r>
              <a:rPr lang="en-US" dirty="0"/>
              <a:t>Duration 5-10 minutes</a:t>
            </a:r>
          </a:p>
          <a:p>
            <a:r>
              <a:rPr lang="en-US" dirty="0"/>
              <a:t>Schedule</a:t>
            </a:r>
          </a:p>
          <a:p>
            <a:pPr lvl="1"/>
            <a:r>
              <a:rPr lang="en-US" sz="1600" dirty="0"/>
              <a:t>3</a:t>
            </a:r>
            <a:r>
              <a:rPr lang="en-US" sz="1600" baseline="30000" dirty="0"/>
              <a:t>rd</a:t>
            </a:r>
            <a:r>
              <a:rPr lang="en-US" sz="1600" dirty="0"/>
              <a:t> week of each month</a:t>
            </a:r>
          </a:p>
          <a:p>
            <a:pPr lvl="1"/>
            <a:r>
              <a:rPr lang="en-US" sz="1600" dirty="0"/>
              <a:t>January (2025): Tel</a:t>
            </a:r>
          </a:p>
          <a:p>
            <a:pPr lvl="1"/>
            <a:r>
              <a:rPr lang="en-US" sz="1600" dirty="0"/>
              <a:t>February: AMAT</a:t>
            </a:r>
          </a:p>
          <a:p>
            <a:pPr lvl="1"/>
            <a:r>
              <a:rPr lang="af-ZA" sz="1600" dirty="0"/>
              <a:t>M</a:t>
            </a:r>
            <a:r>
              <a:rPr lang="en-US" sz="1600" dirty="0"/>
              <a:t>arch: DAS</a:t>
            </a:r>
          </a:p>
          <a:p>
            <a:pPr lvl="1"/>
            <a:r>
              <a:rPr lang="af-ZA" sz="1600" dirty="0"/>
              <a:t>April: Screen</a:t>
            </a:r>
          </a:p>
          <a:p>
            <a:pPr lvl="1"/>
            <a:r>
              <a:rPr lang="af-ZA" sz="1600" dirty="0"/>
              <a:t>May: Kokusai</a:t>
            </a:r>
          </a:p>
          <a:p>
            <a:pPr lvl="1"/>
            <a:r>
              <a:rPr lang="af-ZA" sz="1600" dirty="0"/>
              <a:t>June: Lam</a:t>
            </a:r>
          </a:p>
          <a:p>
            <a:pPr lvl="1"/>
            <a:r>
              <a:rPr lang="af-ZA" sz="1600" dirty="0"/>
              <a:t>July: Cymer</a:t>
            </a:r>
          </a:p>
          <a:p>
            <a:pPr lvl="1"/>
            <a:r>
              <a:rPr lang="af-ZA" sz="1600" dirty="0"/>
              <a:t>August:</a:t>
            </a:r>
          </a:p>
          <a:p>
            <a:pPr lvl="1"/>
            <a:r>
              <a:rPr lang="af-ZA" sz="1600" dirty="0"/>
              <a:t>Septemeber:</a:t>
            </a:r>
          </a:p>
          <a:p>
            <a:pPr lvl="1"/>
            <a:r>
              <a:rPr lang="af-ZA" sz="1600" dirty="0"/>
              <a:t>October: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865C12-D107-4688-9DDC-BB40073404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599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21B91-890A-4CAB-A026-B5D9218FE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033" y="291175"/>
            <a:ext cx="11277600" cy="492116"/>
          </a:xfrm>
        </p:spPr>
        <p:txBody>
          <a:bodyPr>
            <a:noAutofit/>
          </a:bodyPr>
          <a:lstStyle/>
          <a:p>
            <a:r>
              <a:rPr lang="en-US" sz="4000" dirty="0"/>
              <a:t>Shout-outs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558E24-25A6-49A5-9E28-CC3621BF48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219110">
              <a:defRPr/>
            </a:pPr>
            <a:fld id="{2B97888F-6AF7-4263-B69D-592D8C33BAC7}" type="slidenum">
              <a:rPr lang="en-US">
                <a:solidFill>
                  <a:srgbClr val="000000"/>
                </a:solidFill>
                <a:latin typeface="Arial" charset="0"/>
              </a:rPr>
              <a:pPr defTabSz="1219110">
                <a:defRPr/>
              </a:pPr>
              <a:t>8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" name="Graphic 5" descr="Megaphone">
            <a:extLst>
              <a:ext uri="{FF2B5EF4-FFF2-40B4-BE49-F238E27FC236}">
                <a16:creationId xmlns:a16="http://schemas.microsoft.com/office/drawing/2014/main" id="{EF34EFBA-7F99-49F4-82CA-A4132845D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50726" y="-71008"/>
            <a:ext cx="1216481" cy="121648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655B47E-6F26-4620-8B23-B8B66208FA56}"/>
              </a:ext>
            </a:extLst>
          </p:cNvPr>
          <p:cNvSpPr txBox="1">
            <a:spLocks/>
          </p:cNvSpPr>
          <p:nvPr/>
        </p:nvSpPr>
        <p:spPr bwMode="auto">
          <a:xfrm>
            <a:off x="581484" y="5474439"/>
            <a:ext cx="9135349" cy="203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101572" tIns="50784" rIns="101572" bIns="50784" numCol="1" anchor="t" anchorCtr="0" compatLnSpc="1">
            <a:prstTxWarp prst="textNoShape">
              <a:avLst/>
            </a:prstTxWarp>
          </a:bodyPr>
          <a:lstStyle>
            <a:lvl1pPr marL="189124" indent="-189124" algn="l" rtl="0" eaLnBrk="1" fontAlgn="base" hangingPunct="1">
              <a:spcBef>
                <a:spcPts val="667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763" indent="-194416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711530" indent="-137548" algn="l" rtl="0" eaLnBrk="1" fontAlgn="base" hangingPunct="1">
              <a:spcBef>
                <a:spcPct val="15000"/>
              </a:spcBef>
              <a:spcAft>
                <a:spcPct val="0"/>
              </a:spcAft>
              <a:buChar char="•"/>
              <a:defRPr sz="1500">
                <a:solidFill>
                  <a:schemeClr val="tx1"/>
                </a:solidFill>
                <a:latin typeface="+mn-lt"/>
              </a:defRPr>
            </a:lvl3pPr>
            <a:lvl4pPr marL="1001168" indent="-194416" algn="l" rtl="0" eaLnBrk="1" fontAlgn="base" hangingPunct="1">
              <a:spcBef>
                <a:spcPct val="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240546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621441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6pPr>
            <a:lvl7pPr marL="2002336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7pPr>
            <a:lvl8pPr marL="2383230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8pPr>
            <a:lvl9pPr marL="2764124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2400" kern="0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CCC06CF-320F-4E64-815A-FD2E68766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484" y="1710153"/>
            <a:ext cx="10687465" cy="4690647"/>
          </a:xfrm>
        </p:spPr>
        <p:txBody>
          <a:bodyPr/>
          <a:lstStyle/>
          <a:p>
            <a:r>
              <a:rPr lang="en-US" sz="2000" b="1" dirty="0"/>
              <a:t>Vendor Teams </a:t>
            </a:r>
            <a:r>
              <a:rPr lang="en-US" sz="2000" dirty="0"/>
              <a:t>- Helping manage the vapor barriers in the Fab</a:t>
            </a:r>
          </a:p>
          <a:p>
            <a:endParaRPr lang="en-US" sz="2000" dirty="0"/>
          </a:p>
          <a:p>
            <a:r>
              <a:rPr lang="en-US" sz="2000" b="1" dirty="0"/>
              <a:t>Vendor Safety </a:t>
            </a:r>
            <a:r>
              <a:rPr lang="en-US" sz="2000" dirty="0"/>
              <a:t>– Working with all teams to understand barricade procedure in reference to signage and danger/caution tape.</a:t>
            </a:r>
          </a:p>
          <a:p>
            <a:endParaRPr lang="en-US" sz="2000" dirty="0"/>
          </a:p>
          <a:p>
            <a:r>
              <a:rPr lang="en-US" sz="2000" b="1" dirty="0"/>
              <a:t>Vendor Safety </a:t>
            </a:r>
            <a:r>
              <a:rPr lang="en-US" sz="2000" dirty="0"/>
              <a:t>– Clear understanding of Vendor fall protection training and protocols.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b="1" dirty="0"/>
              <a:t>Vendor Communications </a:t>
            </a:r>
            <a:r>
              <a:rPr lang="en-US" sz="2000" dirty="0"/>
              <a:t>– Visibility on all Vendor site contact info and team rosters.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93758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D368D-8CDE-483A-957E-5FA97839C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147AE-3292-418A-A20E-5EA9E8B26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B7651-279C-44CB-8FA4-08C37076DB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9A983C-4052-4AB0-8455-4F8AD5D29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3" y="0"/>
            <a:ext cx="1215331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354DEC-BBB8-4E30-BEA3-2E2C8E6909A7}"/>
              </a:ext>
            </a:extLst>
          </p:cNvPr>
          <p:cNvSpPr txBox="1"/>
          <p:nvPr/>
        </p:nvSpPr>
        <p:spPr>
          <a:xfrm>
            <a:off x="11511721" y="5592420"/>
            <a:ext cx="22308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675214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9DF62EEC-EEC7-485D-830E-D34B5904CB1B}" vid="{7D2FD990-5DD0-4789-B698-A330240218A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DA5A9D3B59104196C7740BCBDC3A6A" ma:contentTypeVersion="0" ma:contentTypeDescription="Create a new document." ma:contentTypeScope="" ma:versionID="321801d92455523d5bcec9d4243582f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34f8c0c0eabdc6c42b2f987c760c0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F3F102D-15A9-48F5-B620-0E71D2F1B4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C0027A-729F-434B-AC9E-1F7EF4DA46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8023D02-F308-45F1-9344-00EB48DD3B96}">
  <ds:schemaRefs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28408</TotalTime>
  <Words>358</Words>
  <Application>Microsoft Office PowerPoint</Application>
  <PresentationFormat>Widescreen</PresentationFormat>
  <Paragraphs>60</Paragraphs>
  <Slides>12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Aptos</vt:lpstr>
      <vt:lpstr>Aptos Display</vt:lpstr>
      <vt:lpstr>Arial</vt:lpstr>
      <vt:lpstr>FinalPowerpoint</vt:lpstr>
      <vt:lpstr>Office Theme</vt:lpstr>
      <vt:lpstr>LFAB Vendor/Supplier Safety Meeting</vt:lpstr>
      <vt:lpstr>LFAB Injury Metrics WW01</vt:lpstr>
      <vt:lpstr>LFAB Injury Metrics WW01</vt:lpstr>
      <vt:lpstr>Active Leaks</vt:lpstr>
      <vt:lpstr>PowerPoint Presentation</vt:lpstr>
      <vt:lpstr>Web Site Reminder</vt:lpstr>
      <vt:lpstr>Best Known Method (BKM) Presentation Reminder</vt:lpstr>
      <vt:lpstr>Shout-outs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Barricading and Mylar Lay Down</dc:title>
  <dc:creator>Parkinson, Tori</dc:creator>
  <cp:lastModifiedBy>Towne, Marja</cp:lastModifiedBy>
  <cp:revision>62</cp:revision>
  <dcterms:created xsi:type="dcterms:W3CDTF">2024-12-04T22:17:34Z</dcterms:created>
  <dcterms:modified xsi:type="dcterms:W3CDTF">2025-01-14T16:36:13Z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0x0101008BDA5A9D3B59104196C7740BCBDC3A6A</vt:lpwstr>
  </property>
  <property fmtid="{D5CDD505-2E9C-101B-9397-08002B2CF9AE}" pid="3" name="_dlc_DocIdItemGuid">
    <vt:lpwstr>8acaa8ab-0f11-4008-9cd1-4e199ceb7ee6</vt:lpwstr>
  </property>
</Properties>
</file>